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9" r:id="rId3"/>
    <p:sldId id="312" r:id="rId4"/>
    <p:sldId id="314" r:id="rId5"/>
    <p:sldId id="317" r:id="rId6"/>
    <p:sldId id="318" r:id="rId7"/>
    <p:sldId id="327" r:id="rId8"/>
    <p:sldId id="329" r:id="rId9"/>
    <p:sldId id="330" r:id="rId10"/>
    <p:sldId id="331" r:id="rId11"/>
    <p:sldId id="333" r:id="rId12"/>
    <p:sldId id="282" r:id="rId13"/>
    <p:sldId id="315" r:id="rId14"/>
    <p:sldId id="322" r:id="rId15"/>
    <p:sldId id="323" r:id="rId16"/>
    <p:sldId id="325" r:id="rId17"/>
    <p:sldId id="326" r:id="rId18"/>
    <p:sldId id="332" r:id="rId19"/>
    <p:sldId id="320" r:id="rId20"/>
    <p:sldId id="319" r:id="rId21"/>
    <p:sldId id="328" r:id="rId22"/>
    <p:sldId id="280" r:id="rId23"/>
    <p:sldId id="334" r:id="rId24"/>
    <p:sldId id="265" r:id="rId25"/>
    <p:sldId id="310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Figtree Black" pitchFamily="2" charset="0"/>
      <p:bold r:id="rId29"/>
      <p:italic r:id="rId30"/>
      <p:boldItalic r:id="rId31"/>
    </p:embeddedFont>
    <p:embeddedFont>
      <p:font typeface="Hanken Grotesk" pitchFamily="2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Montserrat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38119-8263-4F5B-8A7D-0BE0A4C70C1E}">
  <a:tblStyle styleId="{B4E38119-8263-4F5B-8A7D-0BE0A4C70C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/>
    <p:restoredTop sz="94687"/>
  </p:normalViewPr>
  <p:slideViewPr>
    <p:cSldViewPr snapToGrid="0">
      <p:cViewPr varScale="1">
        <p:scale>
          <a:sx n="158" d="100"/>
          <a:sy n="158" d="100"/>
        </p:scale>
        <p:origin x="144" y="10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 Estudiante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Sheet3!$A$4:$F$4</c:f>
              <c:strCache>
                <c:ptCount val="6"/>
                <c:pt idx="0">
                  <c:v>Independiente</c:v>
                </c:pt>
                <c:pt idx="1">
                  <c:v>Evitativo</c:v>
                </c:pt>
                <c:pt idx="2">
                  <c:v>Colaborativo</c:v>
                </c:pt>
                <c:pt idx="3">
                  <c:v>Dependiente</c:v>
                </c:pt>
                <c:pt idx="4">
                  <c:v>Competitivo</c:v>
                </c:pt>
                <c:pt idx="5">
                  <c:v>Participativo</c:v>
                </c:pt>
              </c:strCache>
            </c:strRef>
          </c:cat>
          <c:val>
            <c:numRef>
              <c:f>Sheet3!$A$5:$F$5</c:f>
              <c:numCache>
                <c:formatCode>General</c:formatCode>
                <c:ptCount val="6"/>
                <c:pt idx="0">
                  <c:v>5.2</c:v>
                </c:pt>
                <c:pt idx="1">
                  <c:v>0.8</c:v>
                </c:pt>
                <c:pt idx="2">
                  <c:v>3.7</c:v>
                </c:pt>
                <c:pt idx="3">
                  <c:v>4.0999999999999996</c:v>
                </c:pt>
                <c:pt idx="4">
                  <c:v>2.6</c:v>
                </c:pt>
                <c:pt idx="5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1-406D-BFDF-EC1CBCB28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753360"/>
        <c:axId val="842797344"/>
      </c:radarChart>
      <c:catAx>
        <c:axId val="60175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2797344"/>
        <c:crosses val="autoZero"/>
        <c:auto val="1"/>
        <c:lblAlgn val="ctr"/>
        <c:lblOffset val="100"/>
        <c:noMultiLvlLbl val="0"/>
      </c:catAx>
      <c:valAx>
        <c:axId val="84279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75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</a:t>
            </a:r>
            <a:r>
              <a:rPr lang="en-US" b="1" baseline="0"/>
              <a:t> Tutor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Sheet3!$A$1:$E$1</c:f>
              <c:strCache>
                <c:ptCount val="5"/>
                <c:pt idx="0">
                  <c:v>Experto</c:v>
                </c:pt>
                <c:pt idx="1">
                  <c:v>Autoridad Formal</c:v>
                </c:pt>
                <c:pt idx="2">
                  <c:v>Modelo Personal</c:v>
                </c:pt>
                <c:pt idx="3">
                  <c:v>Facilitador</c:v>
                </c:pt>
                <c:pt idx="4">
                  <c:v>Delegador</c:v>
                </c:pt>
              </c:strCache>
            </c:strRef>
          </c:cat>
          <c:val>
            <c:numRef>
              <c:f>Sheet3!$A$2:$E$2</c:f>
              <c:numCache>
                <c:formatCode>General</c:formatCode>
                <c:ptCount val="5"/>
                <c:pt idx="0">
                  <c:v>3.72</c:v>
                </c:pt>
                <c:pt idx="1">
                  <c:v>1.29</c:v>
                </c:pt>
                <c:pt idx="2">
                  <c:v>4.8499999999999996</c:v>
                </c:pt>
                <c:pt idx="3">
                  <c:v>0.47</c:v>
                </c:pt>
                <c:pt idx="4">
                  <c:v>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61-4A67-8CCA-6D83D09D5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430720"/>
        <c:axId val="846177696"/>
      </c:radarChart>
      <c:catAx>
        <c:axId val="49643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6177696"/>
        <c:crosses val="autoZero"/>
        <c:auto val="1"/>
        <c:lblAlgn val="ctr"/>
        <c:lblOffset val="100"/>
        <c:noMultiLvlLbl val="0"/>
      </c:catAx>
      <c:valAx>
        <c:axId val="8461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43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Estudiantes</a:t>
            </a:r>
            <a:r>
              <a:rPr lang="en-US" b="1" dirty="0"/>
              <a:t> </a:t>
            </a:r>
            <a:r>
              <a:rPr lang="en-US" b="1" dirty="0" err="1"/>
              <a:t>Emparejados</a:t>
            </a:r>
            <a:r>
              <a:rPr lang="en-US" b="1" dirty="0"/>
              <a:t> | </a:t>
            </a:r>
            <a:r>
              <a:rPr lang="en-US" b="1" dirty="0" err="1"/>
              <a:t>Tamaño</a:t>
            </a:r>
            <a:r>
              <a:rPr lang="en-US" b="1" dirty="0"/>
              <a:t> de Grupo de </a:t>
            </a:r>
            <a:r>
              <a:rPr lang="en-US" b="1" dirty="0" err="1"/>
              <a:t>Tutoría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Estudiantes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dk1">
                    <a:tint val="55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3.0372616598400883E-2"/>
                  <c:y val="8.441141230648367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val>
            <c:numRef>
              <c:f>Sheet1!$B$2:$B$11</c:f>
              <c:numCache>
                <c:formatCode>General</c:formatCode>
                <c:ptCount val="10"/>
                <c:pt idx="0">
                  <c:v>60</c:v>
                </c:pt>
                <c:pt idx="1">
                  <c:v>120</c:v>
                </c:pt>
                <c:pt idx="2">
                  <c:v>169</c:v>
                </c:pt>
                <c:pt idx="3">
                  <c:v>185</c:v>
                </c:pt>
                <c:pt idx="4">
                  <c:v>193</c:v>
                </c:pt>
                <c:pt idx="5">
                  <c:v>201</c:v>
                </c:pt>
                <c:pt idx="6">
                  <c:v>209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48-4E7F-BB09-4FA9F70F8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33807"/>
        <c:axId val="1166749215"/>
      </c:lineChart>
      <c:catAx>
        <c:axId val="11401338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49215"/>
        <c:crosses val="autoZero"/>
        <c:auto val="1"/>
        <c:lblAlgn val="ctr"/>
        <c:lblOffset val="100"/>
        <c:noMultiLvlLbl val="0"/>
      </c:catAx>
      <c:valAx>
        <c:axId val="116674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3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Tutores Emparejados | Tamaño de Grupo de Tutoría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6"/>
          <c:order val="6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99-4967-96C4-627E2CB31B8E}"/>
            </c:ext>
          </c:extLst>
        </c:ser>
        <c:ser>
          <c:idx val="7"/>
          <c:order val="7"/>
          <c:tx>
            <c:strRef>
              <c:f>Sheet1!$G$1</c:f>
              <c:strCache>
                <c:ptCount val="1"/>
                <c:pt idx="0">
                  <c:v>Tutores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0"/>
            <c:dispEq val="0"/>
          </c:trendline>
          <c:val>
            <c:numRef>
              <c:f>Sheet1!$G$2:$G$11</c:f>
              <c:numCache>
                <c:formatCode>General</c:formatCode>
                <c:ptCount val="10"/>
                <c:pt idx="0">
                  <c:v>60</c:v>
                </c:pt>
                <c:pt idx="1">
                  <c:v>60</c:v>
                </c:pt>
                <c:pt idx="2">
                  <c:v>57</c:v>
                </c:pt>
                <c:pt idx="3">
                  <c:v>47</c:v>
                </c:pt>
                <c:pt idx="4">
                  <c:v>40</c:v>
                </c:pt>
                <c:pt idx="5">
                  <c:v>34</c:v>
                </c:pt>
                <c:pt idx="6">
                  <c:v>30</c:v>
                </c:pt>
                <c:pt idx="7">
                  <c:v>28</c:v>
                </c:pt>
                <c:pt idx="8">
                  <c:v>25</c:v>
                </c:pt>
                <c:pt idx="9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99-4967-96C4-627E2CB31B8E}"/>
            </c:ext>
          </c:extLst>
        </c:ser>
        <c:ser>
          <c:idx val="8"/>
          <c:order val="8"/>
          <c:tx>
            <c:strRef>
              <c:f>Sheet1!$H$1</c:f>
              <c:strCache>
                <c:ptCount val="1"/>
                <c:pt idx="0">
                  <c:v>Tutores sin Emparejar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val>
            <c:numRef>
              <c:f>Sheet1!$H$2:$H$11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13</c:v>
                </c:pt>
                <c:pt idx="4">
                  <c:v>20</c:v>
                </c:pt>
                <c:pt idx="5">
                  <c:v>26</c:v>
                </c:pt>
                <c:pt idx="6">
                  <c:v>30</c:v>
                </c:pt>
                <c:pt idx="7">
                  <c:v>32</c:v>
                </c:pt>
                <c:pt idx="8">
                  <c:v>35</c:v>
                </c:pt>
                <c:pt idx="9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99-4967-96C4-627E2CB31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21487"/>
        <c:axId val="1131303135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F99-4967-96C4-627E2CB31B8E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Estudiantes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60</c:v>
                      </c:pt>
                      <c:pt idx="1">
                        <c:v>120</c:v>
                      </c:pt>
                      <c:pt idx="2">
                        <c:v>169</c:v>
                      </c:pt>
                      <c:pt idx="3">
                        <c:v>185</c:v>
                      </c:pt>
                      <c:pt idx="4">
                        <c:v>193</c:v>
                      </c:pt>
                      <c:pt idx="5">
                        <c:v>201</c:v>
                      </c:pt>
                      <c:pt idx="6">
                        <c:v>209</c:v>
                      </c:pt>
                      <c:pt idx="7">
                        <c:v>210</c:v>
                      </c:pt>
                      <c:pt idx="8">
                        <c:v>210</c:v>
                      </c:pt>
                      <c:pt idx="9">
                        <c:v>210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F99-4967-96C4-627E2CB31B8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Estudiantes no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150</c:v>
                      </c:pt>
                      <c:pt idx="1">
                        <c:v>90</c:v>
                      </c:pt>
                      <c:pt idx="2">
                        <c:v>41</c:v>
                      </c:pt>
                      <c:pt idx="3">
                        <c:v>25</c:v>
                      </c:pt>
                      <c:pt idx="4">
                        <c:v>17</c:v>
                      </c:pt>
                      <c:pt idx="5">
                        <c:v>9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F99-4967-96C4-627E2CB31B8E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F99-4967-96C4-627E2CB31B8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F99-4967-96C4-627E2CB31B8E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6F99-4967-96C4-627E2CB31B8E}"/>
                  </c:ext>
                </c:extLst>
              </c15:ser>
            </c15:filteredLineSeries>
          </c:ext>
        </c:extLst>
      </c:lineChart>
      <c:catAx>
        <c:axId val="114012148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303135"/>
        <c:crosses val="autoZero"/>
        <c:auto val="1"/>
        <c:lblAlgn val="ctr"/>
        <c:lblOffset val="100"/>
        <c:noMultiLvlLbl val="0"/>
      </c:catAx>
      <c:valAx>
        <c:axId val="1131303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2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0.png"/><Relationship Id="rId1" Type="http://schemas.openxmlformats.org/officeDocument/2006/relationships/image" Target="../media/image8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A34A6-2EC7-4071-A189-FDA39E169DB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945FC47-A822-4547-98BF-9F20574EEF81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Tutores</a:t>
          </a:r>
          <a:endParaRPr lang="en-US" b="1" dirty="0">
            <a:latin typeface="Montserrat" pitchFamily="2" charset="0"/>
          </a:endParaRPr>
        </a:p>
      </dgm:t>
    </dgm:pt>
    <dgm:pt modelId="{25ACC04C-978B-4DB5-BDD7-7EA93D653D2C}" type="par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CAA76CF-5E0A-4B86-8B36-7111BA5107AC}" type="sib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FA3E98D3-B452-42DA-B256-EA499127990D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Estudiantes</a:t>
          </a:r>
          <a:endParaRPr lang="en-US" b="1" dirty="0">
            <a:latin typeface="Montserrat" pitchFamily="2" charset="0"/>
          </a:endParaRPr>
        </a:p>
      </dgm:t>
    </dgm:pt>
    <dgm:pt modelId="{85538DCC-543B-4F5F-911A-96A327C34AFD}" type="par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ED3DB044-C0A9-49C9-9D9C-DC7F069A1066}" type="sib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B0BF351-1444-445A-A116-8FDBF96EC284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Algoritmo de Emparejamiento (Gale – Shapley)</a:t>
          </a:r>
          <a:endParaRPr lang="en-US" b="1" dirty="0">
            <a:latin typeface="Montserrat" pitchFamily="2" charset="0"/>
          </a:endParaRPr>
        </a:p>
      </dgm:t>
    </dgm:pt>
    <dgm:pt modelId="{40E51D49-1983-4FB9-85F9-26C775407AE6}" type="par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234E5CC9-C136-4B72-A39A-A065A60FA2E0}" type="sib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4A5AE3F7-E31A-4DBB-BB7B-58A67997212C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Creación de Grupos de Tutoría</a:t>
          </a:r>
          <a:endParaRPr lang="en-US" b="1" dirty="0">
            <a:latin typeface="Montserrat" pitchFamily="2" charset="0"/>
          </a:endParaRPr>
        </a:p>
      </dgm:t>
    </dgm:pt>
    <dgm:pt modelId="{323FF60D-D0C3-4B6A-A017-4B771595A374}" type="par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B14CC927-AFEA-46DF-AD13-810937021A74}" type="sib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5ECE0FCF-1464-4B57-88E0-8A96943A4951}" type="pres">
      <dgm:prSet presAssocID="{870A34A6-2EC7-4071-A189-FDA39E169DB1}" presName="Name0" presStyleCnt="0">
        <dgm:presLayoutVars>
          <dgm:dir/>
          <dgm:resizeHandles val="exact"/>
        </dgm:presLayoutVars>
      </dgm:prSet>
      <dgm:spPr/>
    </dgm:pt>
    <dgm:pt modelId="{176D1575-9EBB-4DEF-BC19-A471FE5A3300}" type="pres">
      <dgm:prSet presAssocID="{3945FC47-A822-4547-98BF-9F20574EEF81}" presName="node" presStyleLbl="node1" presStyleIdx="0" presStyleCnt="4" custScaleX="113917" custScaleY="98631">
        <dgm:presLayoutVars>
          <dgm:bulletEnabled val="1"/>
        </dgm:presLayoutVars>
      </dgm:prSet>
      <dgm:spPr/>
    </dgm:pt>
    <dgm:pt modelId="{C5C65924-1FC0-4006-8325-36D1A2D3BCC4}" type="pres">
      <dgm:prSet presAssocID="{3CAA76CF-5E0A-4B86-8B36-7111BA5107AC}" presName="sibTrans" presStyleLbl="sibTrans2D1" presStyleIdx="0" presStyleCnt="3"/>
      <dgm:spPr/>
    </dgm:pt>
    <dgm:pt modelId="{B8919B0F-5B53-49B9-A999-47B00978F2B2}" type="pres">
      <dgm:prSet presAssocID="{3CAA76CF-5E0A-4B86-8B36-7111BA5107AC}" presName="connectorText" presStyleLbl="sibTrans2D1" presStyleIdx="0" presStyleCnt="3"/>
      <dgm:spPr/>
    </dgm:pt>
    <dgm:pt modelId="{E3C00D3D-54FE-42FC-BABB-807951971F0D}" type="pres">
      <dgm:prSet presAssocID="{FA3E98D3-B452-42DA-B256-EA499127990D}" presName="node" presStyleLbl="node1" presStyleIdx="1" presStyleCnt="4" custScaleX="111660" custScaleY="98641">
        <dgm:presLayoutVars>
          <dgm:bulletEnabled val="1"/>
        </dgm:presLayoutVars>
      </dgm:prSet>
      <dgm:spPr/>
    </dgm:pt>
    <dgm:pt modelId="{28A919D8-AFE3-4DFD-9150-245A53D391DD}" type="pres">
      <dgm:prSet presAssocID="{ED3DB044-C0A9-49C9-9D9C-DC7F069A1066}" presName="sibTrans" presStyleLbl="sibTrans2D1" presStyleIdx="1" presStyleCnt="3"/>
      <dgm:spPr/>
    </dgm:pt>
    <dgm:pt modelId="{0AE06783-7FE5-4D42-8D74-DFE3889B2166}" type="pres">
      <dgm:prSet presAssocID="{ED3DB044-C0A9-49C9-9D9C-DC7F069A1066}" presName="connectorText" presStyleLbl="sibTrans2D1" presStyleIdx="1" presStyleCnt="3"/>
      <dgm:spPr/>
    </dgm:pt>
    <dgm:pt modelId="{F58B5881-DAC4-4578-B5AF-E0B6490A5649}" type="pres">
      <dgm:prSet presAssocID="{3B0BF351-1444-445A-A116-8FDBF96EC284}" presName="node" presStyleLbl="node1" presStyleIdx="2" presStyleCnt="4">
        <dgm:presLayoutVars>
          <dgm:bulletEnabled val="1"/>
        </dgm:presLayoutVars>
      </dgm:prSet>
      <dgm:spPr/>
    </dgm:pt>
    <dgm:pt modelId="{BFF4A45C-B1EA-4FFD-B889-7F9ACF34170D}" type="pres">
      <dgm:prSet presAssocID="{234E5CC9-C136-4B72-A39A-A065A60FA2E0}" presName="sibTrans" presStyleLbl="sibTrans2D1" presStyleIdx="2" presStyleCnt="3"/>
      <dgm:spPr/>
    </dgm:pt>
    <dgm:pt modelId="{2D9A5C1B-5BFD-4E3B-995B-503858E1373C}" type="pres">
      <dgm:prSet presAssocID="{234E5CC9-C136-4B72-A39A-A065A60FA2E0}" presName="connectorText" presStyleLbl="sibTrans2D1" presStyleIdx="2" presStyleCnt="3"/>
      <dgm:spPr/>
    </dgm:pt>
    <dgm:pt modelId="{FA4FF0C5-98B4-456F-ADC8-85A13940598B}" type="pres">
      <dgm:prSet presAssocID="{4A5AE3F7-E31A-4DBB-BB7B-58A67997212C}" presName="node" presStyleLbl="node1" presStyleIdx="3" presStyleCnt="4">
        <dgm:presLayoutVars>
          <dgm:bulletEnabled val="1"/>
        </dgm:presLayoutVars>
      </dgm:prSet>
      <dgm:spPr/>
    </dgm:pt>
  </dgm:ptLst>
  <dgm:cxnLst>
    <dgm:cxn modelId="{CC9C2709-7A04-4C2F-9E68-41621D9BA969}" type="presOf" srcId="{234E5CC9-C136-4B72-A39A-A065A60FA2E0}" destId="{BFF4A45C-B1EA-4FFD-B889-7F9ACF34170D}" srcOrd="0" destOrd="0" presId="urn:microsoft.com/office/officeart/2005/8/layout/process1"/>
    <dgm:cxn modelId="{3B0BF70F-BCD9-4651-86D5-0713C9F11265}" srcId="{870A34A6-2EC7-4071-A189-FDA39E169DB1}" destId="{4A5AE3F7-E31A-4DBB-BB7B-58A67997212C}" srcOrd="3" destOrd="0" parTransId="{323FF60D-D0C3-4B6A-A017-4B771595A374}" sibTransId="{B14CC927-AFEA-46DF-AD13-810937021A74}"/>
    <dgm:cxn modelId="{854EE01E-4592-4071-A8F8-D31554D76913}" srcId="{870A34A6-2EC7-4071-A189-FDA39E169DB1}" destId="{3B0BF351-1444-445A-A116-8FDBF96EC284}" srcOrd="2" destOrd="0" parTransId="{40E51D49-1983-4FB9-85F9-26C775407AE6}" sibTransId="{234E5CC9-C136-4B72-A39A-A065A60FA2E0}"/>
    <dgm:cxn modelId="{B32C122C-E792-4FD9-BF4A-E7867633F4BA}" type="presOf" srcId="{3CAA76CF-5E0A-4B86-8B36-7111BA5107AC}" destId="{B8919B0F-5B53-49B9-A999-47B00978F2B2}" srcOrd="1" destOrd="0" presId="urn:microsoft.com/office/officeart/2005/8/layout/process1"/>
    <dgm:cxn modelId="{C77ED761-23B4-4717-AFB3-464304AEF3F2}" type="presOf" srcId="{4A5AE3F7-E31A-4DBB-BB7B-58A67997212C}" destId="{FA4FF0C5-98B4-456F-ADC8-85A13940598B}" srcOrd="0" destOrd="0" presId="urn:microsoft.com/office/officeart/2005/8/layout/process1"/>
    <dgm:cxn modelId="{F2AE2155-0C38-4049-8559-2A655CC66EDF}" type="presOf" srcId="{ED3DB044-C0A9-49C9-9D9C-DC7F069A1066}" destId="{28A919D8-AFE3-4DFD-9150-245A53D391DD}" srcOrd="0" destOrd="0" presId="urn:microsoft.com/office/officeart/2005/8/layout/process1"/>
    <dgm:cxn modelId="{DA1B3D56-9711-4FDE-9DE8-511F2B58BFD5}" type="presOf" srcId="{ED3DB044-C0A9-49C9-9D9C-DC7F069A1066}" destId="{0AE06783-7FE5-4D42-8D74-DFE3889B2166}" srcOrd="1" destOrd="0" presId="urn:microsoft.com/office/officeart/2005/8/layout/process1"/>
    <dgm:cxn modelId="{277A447C-FD0E-4728-A6C2-B76D0AD5B96B}" type="presOf" srcId="{3CAA76CF-5E0A-4B86-8B36-7111BA5107AC}" destId="{C5C65924-1FC0-4006-8325-36D1A2D3BCC4}" srcOrd="0" destOrd="0" presId="urn:microsoft.com/office/officeart/2005/8/layout/process1"/>
    <dgm:cxn modelId="{44A44187-0FB0-42FA-8982-250DDCA5EBD4}" srcId="{870A34A6-2EC7-4071-A189-FDA39E169DB1}" destId="{FA3E98D3-B452-42DA-B256-EA499127990D}" srcOrd="1" destOrd="0" parTransId="{85538DCC-543B-4F5F-911A-96A327C34AFD}" sibTransId="{ED3DB044-C0A9-49C9-9D9C-DC7F069A1066}"/>
    <dgm:cxn modelId="{48935F8E-E0BE-4560-A913-73C9C9D52CB3}" type="presOf" srcId="{3945FC47-A822-4547-98BF-9F20574EEF81}" destId="{176D1575-9EBB-4DEF-BC19-A471FE5A3300}" srcOrd="0" destOrd="0" presId="urn:microsoft.com/office/officeart/2005/8/layout/process1"/>
    <dgm:cxn modelId="{18910BB4-E7D3-402B-ADEE-7C4D8B6DC781}" type="presOf" srcId="{FA3E98D3-B452-42DA-B256-EA499127990D}" destId="{E3C00D3D-54FE-42FC-BABB-807951971F0D}" srcOrd="0" destOrd="0" presId="urn:microsoft.com/office/officeart/2005/8/layout/process1"/>
    <dgm:cxn modelId="{C3F703B5-53E2-41A5-BFCC-CD9CFC62242E}" srcId="{870A34A6-2EC7-4071-A189-FDA39E169DB1}" destId="{3945FC47-A822-4547-98BF-9F20574EEF81}" srcOrd="0" destOrd="0" parTransId="{25ACC04C-978B-4DB5-BDD7-7EA93D653D2C}" sibTransId="{3CAA76CF-5E0A-4B86-8B36-7111BA5107AC}"/>
    <dgm:cxn modelId="{C1D247D2-C796-4EF2-9767-C76E449EFC4B}" type="presOf" srcId="{870A34A6-2EC7-4071-A189-FDA39E169DB1}" destId="{5ECE0FCF-1464-4B57-88E0-8A96943A4951}" srcOrd="0" destOrd="0" presId="urn:microsoft.com/office/officeart/2005/8/layout/process1"/>
    <dgm:cxn modelId="{0F58AFE6-50F4-4507-9E7F-AF2D468C1F38}" type="presOf" srcId="{3B0BF351-1444-445A-A116-8FDBF96EC284}" destId="{F58B5881-DAC4-4578-B5AF-E0B6490A5649}" srcOrd="0" destOrd="0" presId="urn:microsoft.com/office/officeart/2005/8/layout/process1"/>
    <dgm:cxn modelId="{F5CB41EF-461C-49A7-BD10-0D6D13B69E00}" type="presOf" srcId="{234E5CC9-C136-4B72-A39A-A065A60FA2E0}" destId="{2D9A5C1B-5BFD-4E3B-995B-503858E1373C}" srcOrd="1" destOrd="0" presId="urn:microsoft.com/office/officeart/2005/8/layout/process1"/>
    <dgm:cxn modelId="{DE46D15F-2273-4A18-B59F-74EAADA01054}" type="presParOf" srcId="{5ECE0FCF-1464-4B57-88E0-8A96943A4951}" destId="{176D1575-9EBB-4DEF-BC19-A471FE5A3300}" srcOrd="0" destOrd="0" presId="urn:microsoft.com/office/officeart/2005/8/layout/process1"/>
    <dgm:cxn modelId="{3978FC64-6629-4E5D-BE5D-416C527104BF}" type="presParOf" srcId="{5ECE0FCF-1464-4B57-88E0-8A96943A4951}" destId="{C5C65924-1FC0-4006-8325-36D1A2D3BCC4}" srcOrd="1" destOrd="0" presId="urn:microsoft.com/office/officeart/2005/8/layout/process1"/>
    <dgm:cxn modelId="{4CE3CE8D-9A59-46D4-9091-4FEA1C2A7E2F}" type="presParOf" srcId="{C5C65924-1FC0-4006-8325-36D1A2D3BCC4}" destId="{B8919B0F-5B53-49B9-A999-47B00978F2B2}" srcOrd="0" destOrd="0" presId="urn:microsoft.com/office/officeart/2005/8/layout/process1"/>
    <dgm:cxn modelId="{B73D3591-3640-429F-956A-C961A55A6034}" type="presParOf" srcId="{5ECE0FCF-1464-4B57-88E0-8A96943A4951}" destId="{E3C00D3D-54FE-42FC-BABB-807951971F0D}" srcOrd="2" destOrd="0" presId="urn:microsoft.com/office/officeart/2005/8/layout/process1"/>
    <dgm:cxn modelId="{09A8FC2E-3C86-45C0-95A8-44ED07760DA9}" type="presParOf" srcId="{5ECE0FCF-1464-4B57-88E0-8A96943A4951}" destId="{28A919D8-AFE3-4DFD-9150-245A53D391DD}" srcOrd="3" destOrd="0" presId="urn:microsoft.com/office/officeart/2005/8/layout/process1"/>
    <dgm:cxn modelId="{A7F90B5E-2C01-43C1-B44F-9AE4B8EB961F}" type="presParOf" srcId="{28A919D8-AFE3-4DFD-9150-245A53D391DD}" destId="{0AE06783-7FE5-4D42-8D74-DFE3889B2166}" srcOrd="0" destOrd="0" presId="urn:microsoft.com/office/officeart/2005/8/layout/process1"/>
    <dgm:cxn modelId="{3A4589F4-4562-4C2A-B790-A7F8D2DBA7C3}" type="presParOf" srcId="{5ECE0FCF-1464-4B57-88E0-8A96943A4951}" destId="{F58B5881-DAC4-4578-B5AF-E0B6490A5649}" srcOrd="4" destOrd="0" presId="urn:microsoft.com/office/officeart/2005/8/layout/process1"/>
    <dgm:cxn modelId="{B064C6BC-45A2-4A3B-A7D6-8D38A241107C}" type="presParOf" srcId="{5ECE0FCF-1464-4B57-88E0-8A96943A4951}" destId="{BFF4A45C-B1EA-4FFD-B889-7F9ACF34170D}" srcOrd="5" destOrd="0" presId="urn:microsoft.com/office/officeart/2005/8/layout/process1"/>
    <dgm:cxn modelId="{DF83E363-7D9A-4E7C-B229-B0FE3F4CCF25}" type="presParOf" srcId="{BFF4A45C-B1EA-4FFD-B889-7F9ACF34170D}" destId="{2D9A5C1B-5BFD-4E3B-995B-503858E1373C}" srcOrd="0" destOrd="0" presId="urn:microsoft.com/office/officeart/2005/8/layout/process1"/>
    <dgm:cxn modelId="{3F01B7BF-7E7C-4B32-9AEB-B89497F49604}" type="presParOf" srcId="{5ECE0FCF-1464-4B57-88E0-8A96943A4951}" destId="{FA4FF0C5-98B4-456F-ADC8-85A13940598B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5B453-5C57-4190-BFC9-95885F8D447A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B704D9FD-E17D-4E46-8949-248FB7DD2D52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Inicialización</a:t>
          </a:r>
          <a:endParaRPr lang="en-US" sz="1200" b="1" dirty="0">
            <a:latin typeface="Hanken Grotesk" pitchFamily="2" charset="0"/>
          </a:endParaRPr>
        </a:p>
      </dgm:t>
    </dgm:pt>
    <dgm:pt modelId="{36C9ED7A-E77B-4721-A6F3-0348570A0CD8}" type="parTrans" cxnId="{6CF68342-F4A8-4978-9A04-5A534C1B32AC}">
      <dgm:prSet/>
      <dgm:spPr/>
      <dgm:t>
        <a:bodyPr/>
        <a:lstStyle/>
        <a:p>
          <a:endParaRPr lang="en-US"/>
        </a:p>
      </dgm:t>
    </dgm:pt>
    <dgm:pt modelId="{260F7819-7ADE-408E-99AE-5D517CC583A5}" type="sibTrans" cxnId="{6CF68342-F4A8-4978-9A04-5A534C1B32AC}">
      <dgm:prSet/>
      <dgm:spPr/>
      <dgm:t>
        <a:bodyPr/>
        <a:lstStyle/>
        <a:p>
          <a:endParaRPr lang="en-US"/>
        </a:p>
      </dgm:t>
    </dgm:pt>
    <dgm:pt modelId="{74922CCA-70C7-4DE9-8550-DAA19C74F3E1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Propuesta Estudiante - Tutor</a:t>
          </a:r>
          <a:endParaRPr lang="en-US" sz="1200" b="1" dirty="0">
            <a:latin typeface="Hanken Grotesk" pitchFamily="2" charset="0"/>
          </a:endParaRPr>
        </a:p>
      </dgm:t>
    </dgm:pt>
    <dgm:pt modelId="{886CD7E9-C477-41D8-9743-113E5922FDEA}" type="parTrans" cxnId="{17C3EAAB-4902-4D71-AB9E-3AA43AFF769A}">
      <dgm:prSet/>
      <dgm:spPr/>
      <dgm:t>
        <a:bodyPr/>
        <a:lstStyle/>
        <a:p>
          <a:endParaRPr lang="en-US"/>
        </a:p>
      </dgm:t>
    </dgm:pt>
    <dgm:pt modelId="{D1B7DBE6-AEF8-4DAF-88EC-1D933F674F5E}" type="sibTrans" cxnId="{17C3EAAB-4902-4D71-AB9E-3AA43AFF769A}">
      <dgm:prSet/>
      <dgm:spPr/>
      <dgm:t>
        <a:bodyPr/>
        <a:lstStyle/>
        <a:p>
          <a:endParaRPr lang="en-US"/>
        </a:p>
      </dgm:t>
    </dgm:pt>
    <dgm:pt modelId="{E1099103-960F-4B67-B373-6A5BECE3F9A7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Creación de Grupos de Tutoría</a:t>
          </a:r>
          <a:endParaRPr lang="en-US" sz="1200" b="1" dirty="0">
            <a:latin typeface="Hanken Grotesk" pitchFamily="2" charset="0"/>
          </a:endParaRPr>
        </a:p>
      </dgm:t>
    </dgm:pt>
    <dgm:pt modelId="{8D58A413-FF0E-4FCC-8A32-D814127BA274}" type="parTrans" cxnId="{2DBD2223-BF29-4C5E-8C8F-68C0033EB763}">
      <dgm:prSet/>
      <dgm:spPr/>
      <dgm:t>
        <a:bodyPr/>
        <a:lstStyle/>
        <a:p>
          <a:endParaRPr lang="en-US"/>
        </a:p>
      </dgm:t>
    </dgm:pt>
    <dgm:pt modelId="{D675D5DB-72AF-476F-89EB-288230BB1B64}" type="sibTrans" cxnId="{2DBD2223-BF29-4C5E-8C8F-68C0033EB763}">
      <dgm:prSet/>
      <dgm:spPr/>
      <dgm:t>
        <a:bodyPr/>
        <a:lstStyle/>
        <a:p>
          <a:endParaRPr lang="en-US"/>
        </a:p>
      </dgm:t>
    </dgm:pt>
    <dgm:pt modelId="{51C1E5FB-0E97-4B74-899E-74AA45CF5888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Verificación y Ajuste</a:t>
          </a:r>
          <a:endParaRPr lang="en-US" sz="1200" b="1" dirty="0">
            <a:latin typeface="Hanken Grotesk" pitchFamily="2" charset="0"/>
          </a:endParaRPr>
        </a:p>
      </dgm:t>
    </dgm:pt>
    <dgm:pt modelId="{D8B37E2B-CDF4-47E5-B1B4-169CCC3DCF0F}" type="parTrans" cxnId="{262E0990-1276-46F6-87F0-DD242DF740B9}">
      <dgm:prSet/>
      <dgm:spPr/>
      <dgm:t>
        <a:bodyPr/>
        <a:lstStyle/>
        <a:p>
          <a:endParaRPr lang="en-US"/>
        </a:p>
      </dgm:t>
    </dgm:pt>
    <dgm:pt modelId="{A1A8C32D-7FF4-4943-B34B-DA60416B78FF}" type="sibTrans" cxnId="{262E0990-1276-46F6-87F0-DD242DF740B9}">
      <dgm:prSet/>
      <dgm:spPr/>
      <dgm:t>
        <a:bodyPr/>
        <a:lstStyle/>
        <a:p>
          <a:endParaRPr lang="en-US"/>
        </a:p>
      </dgm:t>
    </dgm:pt>
    <dgm:pt modelId="{D0C33A14-9205-4268-9035-3C13E4478427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Resultado Final</a:t>
          </a:r>
          <a:endParaRPr lang="en-US" sz="1200" b="1" dirty="0">
            <a:latin typeface="Hanken Grotesk" pitchFamily="2" charset="0"/>
          </a:endParaRPr>
        </a:p>
      </dgm:t>
    </dgm:pt>
    <dgm:pt modelId="{DE5E303A-7AD6-4AD6-92D8-5C055A351943}" type="parTrans" cxnId="{9EAFDA8D-B10C-4B92-BB0B-71C8EB6AD592}">
      <dgm:prSet/>
      <dgm:spPr/>
      <dgm:t>
        <a:bodyPr/>
        <a:lstStyle/>
        <a:p>
          <a:endParaRPr lang="en-US"/>
        </a:p>
      </dgm:t>
    </dgm:pt>
    <dgm:pt modelId="{45A93DF0-DD71-40FD-B620-FF21B6035C37}" type="sibTrans" cxnId="{9EAFDA8D-B10C-4B92-BB0B-71C8EB6AD592}">
      <dgm:prSet/>
      <dgm:spPr/>
      <dgm:t>
        <a:bodyPr/>
        <a:lstStyle/>
        <a:p>
          <a:endParaRPr lang="en-US"/>
        </a:p>
      </dgm:t>
    </dgm:pt>
    <dgm:pt modelId="{1D76A316-AE23-4360-B404-FD3F79FB1C30}" type="pres">
      <dgm:prSet presAssocID="{2035B453-5C57-4190-BFC9-95885F8D447A}" presName="Name0" presStyleCnt="0">
        <dgm:presLayoutVars>
          <dgm:dir/>
          <dgm:resizeHandles val="exact"/>
        </dgm:presLayoutVars>
      </dgm:prSet>
      <dgm:spPr/>
    </dgm:pt>
    <dgm:pt modelId="{07D3F75A-9A92-4764-84A1-E48C8900430E}" type="pres">
      <dgm:prSet presAssocID="{B704D9FD-E17D-4E46-8949-248FB7DD2D52}" presName="composite" presStyleCnt="0"/>
      <dgm:spPr/>
    </dgm:pt>
    <dgm:pt modelId="{5FB0141B-C123-4502-B210-0885304BFD5C}" type="pres">
      <dgm:prSet presAssocID="{B704D9FD-E17D-4E46-8949-248FB7DD2D52}" presName="bgChev" presStyleLbl="node1" presStyleIdx="0" presStyleCnt="5"/>
      <dgm:spPr/>
    </dgm:pt>
    <dgm:pt modelId="{B2E3E04F-EA29-4118-8F52-D7E9E061A6C7}" type="pres">
      <dgm:prSet presAssocID="{B704D9FD-E17D-4E46-8949-248FB7DD2D52}" presName="txNode" presStyleLbl="fgAcc1" presStyleIdx="0" presStyleCnt="5">
        <dgm:presLayoutVars>
          <dgm:bulletEnabled val="1"/>
        </dgm:presLayoutVars>
      </dgm:prSet>
      <dgm:spPr/>
    </dgm:pt>
    <dgm:pt modelId="{55605B2B-1143-407D-9A64-262566710F82}" type="pres">
      <dgm:prSet presAssocID="{260F7819-7ADE-408E-99AE-5D517CC583A5}" presName="compositeSpace" presStyleCnt="0"/>
      <dgm:spPr/>
    </dgm:pt>
    <dgm:pt modelId="{22474FD8-B860-4D2E-A139-82FC18B8878C}" type="pres">
      <dgm:prSet presAssocID="{74922CCA-70C7-4DE9-8550-DAA19C74F3E1}" presName="composite" presStyleCnt="0"/>
      <dgm:spPr/>
    </dgm:pt>
    <dgm:pt modelId="{AA042337-DE99-4EAB-992A-81474A6407E6}" type="pres">
      <dgm:prSet presAssocID="{74922CCA-70C7-4DE9-8550-DAA19C74F3E1}" presName="bgChev" presStyleLbl="node1" presStyleIdx="1" presStyleCnt="5"/>
      <dgm:spPr/>
    </dgm:pt>
    <dgm:pt modelId="{797DAE56-C9AE-4305-8A04-17D4FC032678}" type="pres">
      <dgm:prSet presAssocID="{74922CCA-70C7-4DE9-8550-DAA19C74F3E1}" presName="txNode" presStyleLbl="fgAcc1" presStyleIdx="1" presStyleCnt="5">
        <dgm:presLayoutVars>
          <dgm:bulletEnabled val="1"/>
        </dgm:presLayoutVars>
      </dgm:prSet>
      <dgm:spPr/>
    </dgm:pt>
    <dgm:pt modelId="{5EF754F3-1529-4595-BDD1-9D2BF022CE06}" type="pres">
      <dgm:prSet presAssocID="{D1B7DBE6-AEF8-4DAF-88EC-1D933F674F5E}" presName="compositeSpace" presStyleCnt="0"/>
      <dgm:spPr/>
    </dgm:pt>
    <dgm:pt modelId="{1248146B-8F27-4E6C-B55A-C069527E32C2}" type="pres">
      <dgm:prSet presAssocID="{E1099103-960F-4B67-B373-6A5BECE3F9A7}" presName="composite" presStyleCnt="0"/>
      <dgm:spPr/>
    </dgm:pt>
    <dgm:pt modelId="{A44A62D8-551C-43FB-900D-3201665F390F}" type="pres">
      <dgm:prSet presAssocID="{E1099103-960F-4B67-B373-6A5BECE3F9A7}" presName="bgChev" presStyleLbl="node1" presStyleIdx="2" presStyleCnt="5"/>
      <dgm:spPr/>
    </dgm:pt>
    <dgm:pt modelId="{67D4D9C4-03E3-4BFB-9E47-26094343FCD9}" type="pres">
      <dgm:prSet presAssocID="{E1099103-960F-4B67-B373-6A5BECE3F9A7}" presName="txNode" presStyleLbl="fgAcc1" presStyleIdx="2" presStyleCnt="5">
        <dgm:presLayoutVars>
          <dgm:bulletEnabled val="1"/>
        </dgm:presLayoutVars>
      </dgm:prSet>
      <dgm:spPr/>
    </dgm:pt>
    <dgm:pt modelId="{F85CBA03-FE6D-4FE8-A74F-D3C32C9A1167}" type="pres">
      <dgm:prSet presAssocID="{D675D5DB-72AF-476F-89EB-288230BB1B64}" presName="compositeSpace" presStyleCnt="0"/>
      <dgm:spPr/>
    </dgm:pt>
    <dgm:pt modelId="{03DFE489-BA6A-45E6-B554-1DAD552C4EAB}" type="pres">
      <dgm:prSet presAssocID="{51C1E5FB-0E97-4B74-899E-74AA45CF5888}" presName="composite" presStyleCnt="0"/>
      <dgm:spPr/>
    </dgm:pt>
    <dgm:pt modelId="{F067EDBD-20FE-484B-9843-7BB1E5A6C2C1}" type="pres">
      <dgm:prSet presAssocID="{51C1E5FB-0E97-4B74-899E-74AA45CF5888}" presName="bgChev" presStyleLbl="node1" presStyleIdx="3" presStyleCnt="5"/>
      <dgm:spPr/>
    </dgm:pt>
    <dgm:pt modelId="{CE81C6E1-ABDF-4EF6-9ECE-31919990B788}" type="pres">
      <dgm:prSet presAssocID="{51C1E5FB-0E97-4B74-899E-74AA45CF5888}" presName="txNode" presStyleLbl="fgAcc1" presStyleIdx="3" presStyleCnt="5">
        <dgm:presLayoutVars>
          <dgm:bulletEnabled val="1"/>
        </dgm:presLayoutVars>
      </dgm:prSet>
      <dgm:spPr/>
    </dgm:pt>
    <dgm:pt modelId="{E96CF44E-631D-448D-95CE-A10502314312}" type="pres">
      <dgm:prSet presAssocID="{A1A8C32D-7FF4-4943-B34B-DA60416B78FF}" presName="compositeSpace" presStyleCnt="0"/>
      <dgm:spPr/>
    </dgm:pt>
    <dgm:pt modelId="{D5E78AD1-38BD-4A1B-86D7-70D3313E3C4D}" type="pres">
      <dgm:prSet presAssocID="{D0C33A14-9205-4268-9035-3C13E4478427}" presName="composite" presStyleCnt="0"/>
      <dgm:spPr/>
    </dgm:pt>
    <dgm:pt modelId="{5692A69A-BC91-44E3-811E-2FCF2DF930B6}" type="pres">
      <dgm:prSet presAssocID="{D0C33A14-9205-4268-9035-3C13E4478427}" presName="bgChev" presStyleLbl="node1" presStyleIdx="4" presStyleCnt="5"/>
      <dgm:spPr/>
    </dgm:pt>
    <dgm:pt modelId="{067DAEB6-BAB1-473C-BE99-9F3256E86826}" type="pres">
      <dgm:prSet presAssocID="{D0C33A14-9205-4268-9035-3C13E4478427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9B7E671A-72D8-4C74-96B9-CE04044025BB}" type="presOf" srcId="{51C1E5FB-0E97-4B74-899E-74AA45CF5888}" destId="{CE81C6E1-ABDF-4EF6-9ECE-31919990B788}" srcOrd="0" destOrd="0" presId="urn:microsoft.com/office/officeart/2005/8/layout/chevronAccent+Icon"/>
    <dgm:cxn modelId="{2DBD2223-BF29-4C5E-8C8F-68C0033EB763}" srcId="{2035B453-5C57-4190-BFC9-95885F8D447A}" destId="{E1099103-960F-4B67-B373-6A5BECE3F9A7}" srcOrd="2" destOrd="0" parTransId="{8D58A413-FF0E-4FCC-8A32-D814127BA274}" sibTransId="{D675D5DB-72AF-476F-89EB-288230BB1B64}"/>
    <dgm:cxn modelId="{6CF68342-F4A8-4978-9A04-5A534C1B32AC}" srcId="{2035B453-5C57-4190-BFC9-95885F8D447A}" destId="{B704D9FD-E17D-4E46-8949-248FB7DD2D52}" srcOrd="0" destOrd="0" parTransId="{36C9ED7A-E77B-4721-A6F3-0348570A0CD8}" sibTransId="{260F7819-7ADE-408E-99AE-5D517CC583A5}"/>
    <dgm:cxn modelId="{9EAFDA8D-B10C-4B92-BB0B-71C8EB6AD592}" srcId="{2035B453-5C57-4190-BFC9-95885F8D447A}" destId="{D0C33A14-9205-4268-9035-3C13E4478427}" srcOrd="4" destOrd="0" parTransId="{DE5E303A-7AD6-4AD6-92D8-5C055A351943}" sibTransId="{45A93DF0-DD71-40FD-B620-FF21B6035C37}"/>
    <dgm:cxn modelId="{262E0990-1276-46F6-87F0-DD242DF740B9}" srcId="{2035B453-5C57-4190-BFC9-95885F8D447A}" destId="{51C1E5FB-0E97-4B74-899E-74AA45CF5888}" srcOrd="3" destOrd="0" parTransId="{D8B37E2B-CDF4-47E5-B1B4-169CCC3DCF0F}" sibTransId="{A1A8C32D-7FF4-4943-B34B-DA60416B78FF}"/>
    <dgm:cxn modelId="{4C8ED396-9C51-4C00-903B-8E572A171E2E}" type="presOf" srcId="{B704D9FD-E17D-4E46-8949-248FB7DD2D52}" destId="{B2E3E04F-EA29-4118-8F52-D7E9E061A6C7}" srcOrd="0" destOrd="0" presId="urn:microsoft.com/office/officeart/2005/8/layout/chevronAccent+Icon"/>
    <dgm:cxn modelId="{BECBE0A8-658A-4AED-B627-523EA0865909}" type="presOf" srcId="{D0C33A14-9205-4268-9035-3C13E4478427}" destId="{067DAEB6-BAB1-473C-BE99-9F3256E86826}" srcOrd="0" destOrd="0" presId="urn:microsoft.com/office/officeart/2005/8/layout/chevronAccent+Icon"/>
    <dgm:cxn modelId="{17C3EAAB-4902-4D71-AB9E-3AA43AFF769A}" srcId="{2035B453-5C57-4190-BFC9-95885F8D447A}" destId="{74922CCA-70C7-4DE9-8550-DAA19C74F3E1}" srcOrd="1" destOrd="0" parTransId="{886CD7E9-C477-41D8-9743-113E5922FDEA}" sibTransId="{D1B7DBE6-AEF8-4DAF-88EC-1D933F674F5E}"/>
    <dgm:cxn modelId="{170ED4CB-3E83-4B19-97CD-AB604255FC23}" type="presOf" srcId="{74922CCA-70C7-4DE9-8550-DAA19C74F3E1}" destId="{797DAE56-C9AE-4305-8A04-17D4FC032678}" srcOrd="0" destOrd="0" presId="urn:microsoft.com/office/officeart/2005/8/layout/chevronAccent+Icon"/>
    <dgm:cxn modelId="{7343A1D1-CF69-4DE5-9656-B25872284445}" type="presOf" srcId="{2035B453-5C57-4190-BFC9-95885F8D447A}" destId="{1D76A316-AE23-4360-B404-FD3F79FB1C30}" srcOrd="0" destOrd="0" presId="urn:microsoft.com/office/officeart/2005/8/layout/chevronAccent+Icon"/>
    <dgm:cxn modelId="{EF8366DB-1DF9-40D1-8F17-1FC21A70B3F2}" type="presOf" srcId="{E1099103-960F-4B67-B373-6A5BECE3F9A7}" destId="{67D4D9C4-03E3-4BFB-9E47-26094343FCD9}" srcOrd="0" destOrd="0" presId="urn:microsoft.com/office/officeart/2005/8/layout/chevronAccent+Icon"/>
    <dgm:cxn modelId="{54B41543-AC56-43DC-ADA8-FD4492D7A5F7}" type="presParOf" srcId="{1D76A316-AE23-4360-B404-FD3F79FB1C30}" destId="{07D3F75A-9A92-4764-84A1-E48C8900430E}" srcOrd="0" destOrd="0" presId="urn:microsoft.com/office/officeart/2005/8/layout/chevronAccent+Icon"/>
    <dgm:cxn modelId="{EFA6D4F9-3921-468B-8849-3042F16574E2}" type="presParOf" srcId="{07D3F75A-9A92-4764-84A1-E48C8900430E}" destId="{5FB0141B-C123-4502-B210-0885304BFD5C}" srcOrd="0" destOrd="0" presId="urn:microsoft.com/office/officeart/2005/8/layout/chevronAccent+Icon"/>
    <dgm:cxn modelId="{ADE2832E-B4BF-4BBF-AAED-80E433393834}" type="presParOf" srcId="{07D3F75A-9A92-4764-84A1-E48C8900430E}" destId="{B2E3E04F-EA29-4118-8F52-D7E9E061A6C7}" srcOrd="1" destOrd="0" presId="urn:microsoft.com/office/officeart/2005/8/layout/chevronAccent+Icon"/>
    <dgm:cxn modelId="{85C6C486-B8DB-4643-BEB5-AC40122DCEAC}" type="presParOf" srcId="{1D76A316-AE23-4360-B404-FD3F79FB1C30}" destId="{55605B2B-1143-407D-9A64-262566710F82}" srcOrd="1" destOrd="0" presId="urn:microsoft.com/office/officeart/2005/8/layout/chevronAccent+Icon"/>
    <dgm:cxn modelId="{2B47BFC2-23B9-4743-8D76-22E0065F84F2}" type="presParOf" srcId="{1D76A316-AE23-4360-B404-FD3F79FB1C30}" destId="{22474FD8-B860-4D2E-A139-82FC18B8878C}" srcOrd="2" destOrd="0" presId="urn:microsoft.com/office/officeart/2005/8/layout/chevronAccent+Icon"/>
    <dgm:cxn modelId="{FE6C9428-8E93-4B2D-97EA-6839AAF5A58C}" type="presParOf" srcId="{22474FD8-B860-4D2E-A139-82FC18B8878C}" destId="{AA042337-DE99-4EAB-992A-81474A6407E6}" srcOrd="0" destOrd="0" presId="urn:microsoft.com/office/officeart/2005/8/layout/chevronAccent+Icon"/>
    <dgm:cxn modelId="{FA40DF0B-D71E-4507-B920-AAF2F0D01849}" type="presParOf" srcId="{22474FD8-B860-4D2E-A139-82FC18B8878C}" destId="{797DAE56-C9AE-4305-8A04-17D4FC032678}" srcOrd="1" destOrd="0" presId="urn:microsoft.com/office/officeart/2005/8/layout/chevronAccent+Icon"/>
    <dgm:cxn modelId="{4E4CF938-CEE4-4B1C-B900-BD9082570FC0}" type="presParOf" srcId="{1D76A316-AE23-4360-B404-FD3F79FB1C30}" destId="{5EF754F3-1529-4595-BDD1-9D2BF022CE06}" srcOrd="3" destOrd="0" presId="urn:microsoft.com/office/officeart/2005/8/layout/chevronAccent+Icon"/>
    <dgm:cxn modelId="{41F89257-5493-4166-8657-5CA0B2076DCA}" type="presParOf" srcId="{1D76A316-AE23-4360-B404-FD3F79FB1C30}" destId="{1248146B-8F27-4E6C-B55A-C069527E32C2}" srcOrd="4" destOrd="0" presId="urn:microsoft.com/office/officeart/2005/8/layout/chevronAccent+Icon"/>
    <dgm:cxn modelId="{F28802D7-BF8E-4970-9FF8-7A35B15B2797}" type="presParOf" srcId="{1248146B-8F27-4E6C-B55A-C069527E32C2}" destId="{A44A62D8-551C-43FB-900D-3201665F390F}" srcOrd="0" destOrd="0" presId="urn:microsoft.com/office/officeart/2005/8/layout/chevronAccent+Icon"/>
    <dgm:cxn modelId="{E879D1DF-7F52-4B37-BDFD-BC867603FD17}" type="presParOf" srcId="{1248146B-8F27-4E6C-B55A-C069527E32C2}" destId="{67D4D9C4-03E3-4BFB-9E47-26094343FCD9}" srcOrd="1" destOrd="0" presId="urn:microsoft.com/office/officeart/2005/8/layout/chevronAccent+Icon"/>
    <dgm:cxn modelId="{1A7160D3-0273-45E2-AACF-842050C68632}" type="presParOf" srcId="{1D76A316-AE23-4360-B404-FD3F79FB1C30}" destId="{F85CBA03-FE6D-4FE8-A74F-D3C32C9A1167}" srcOrd="5" destOrd="0" presId="urn:microsoft.com/office/officeart/2005/8/layout/chevronAccent+Icon"/>
    <dgm:cxn modelId="{107D6451-FCCF-45DC-89D5-81C9B2DA5933}" type="presParOf" srcId="{1D76A316-AE23-4360-B404-FD3F79FB1C30}" destId="{03DFE489-BA6A-45E6-B554-1DAD552C4EAB}" srcOrd="6" destOrd="0" presId="urn:microsoft.com/office/officeart/2005/8/layout/chevronAccent+Icon"/>
    <dgm:cxn modelId="{315AA1F0-2F19-4EA6-A3F5-F668D5DF27BC}" type="presParOf" srcId="{03DFE489-BA6A-45E6-B554-1DAD552C4EAB}" destId="{F067EDBD-20FE-484B-9843-7BB1E5A6C2C1}" srcOrd="0" destOrd="0" presId="urn:microsoft.com/office/officeart/2005/8/layout/chevronAccent+Icon"/>
    <dgm:cxn modelId="{69915100-1269-4A1A-BECF-78F7C7CF959E}" type="presParOf" srcId="{03DFE489-BA6A-45E6-B554-1DAD552C4EAB}" destId="{CE81C6E1-ABDF-4EF6-9ECE-31919990B788}" srcOrd="1" destOrd="0" presId="urn:microsoft.com/office/officeart/2005/8/layout/chevronAccent+Icon"/>
    <dgm:cxn modelId="{894FB7EB-6A2A-4D80-8E62-63DB78262019}" type="presParOf" srcId="{1D76A316-AE23-4360-B404-FD3F79FB1C30}" destId="{E96CF44E-631D-448D-95CE-A10502314312}" srcOrd="7" destOrd="0" presId="urn:microsoft.com/office/officeart/2005/8/layout/chevronAccent+Icon"/>
    <dgm:cxn modelId="{2D2E020E-B66F-4829-9871-7B23FCF15650}" type="presParOf" srcId="{1D76A316-AE23-4360-B404-FD3F79FB1C30}" destId="{D5E78AD1-38BD-4A1B-86D7-70D3313E3C4D}" srcOrd="8" destOrd="0" presId="urn:microsoft.com/office/officeart/2005/8/layout/chevronAccent+Icon"/>
    <dgm:cxn modelId="{36286F68-F9CA-443E-AC09-B82FA84AA01F}" type="presParOf" srcId="{D5E78AD1-38BD-4A1B-86D7-70D3313E3C4D}" destId="{5692A69A-BC91-44E3-811E-2FCF2DF930B6}" srcOrd="0" destOrd="0" presId="urn:microsoft.com/office/officeart/2005/8/layout/chevronAccent+Icon"/>
    <dgm:cxn modelId="{49F14D88-0068-46D4-B082-BE7F5649176C}" type="presParOf" srcId="{D5E78AD1-38BD-4A1B-86D7-70D3313E3C4D}" destId="{067DAEB6-BAB1-473C-BE99-9F3256E8682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D1575-9EBB-4DEF-BC19-A471FE5A3300}">
      <dsp:nvSpPr>
        <dsp:cNvPr id="0" name=""/>
        <dsp:cNvSpPr/>
      </dsp:nvSpPr>
      <dsp:spPr>
        <a:xfrm>
          <a:off x="4293" y="559147"/>
          <a:ext cx="1758116" cy="998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Tutores</a:t>
          </a:r>
          <a:endParaRPr lang="en-US" sz="1200" b="1" kern="1200" dirty="0">
            <a:latin typeface="Montserrat" pitchFamily="2" charset="0"/>
          </a:endParaRPr>
        </a:p>
      </dsp:txBody>
      <dsp:txXfrm>
        <a:off x="33551" y="588405"/>
        <a:ext cx="1699600" cy="940429"/>
      </dsp:txXfrm>
    </dsp:sp>
    <dsp:sp modelId="{C5C65924-1FC0-4006-8325-36D1A2D3BCC4}">
      <dsp:nvSpPr>
        <dsp:cNvPr id="0" name=""/>
        <dsp:cNvSpPr/>
      </dsp:nvSpPr>
      <dsp:spPr>
        <a:xfrm>
          <a:off x="1916742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1916742" y="943795"/>
        <a:ext cx="229030" cy="229648"/>
      </dsp:txXfrm>
    </dsp:sp>
    <dsp:sp modelId="{E3C00D3D-54FE-42FC-BABB-807951971F0D}">
      <dsp:nvSpPr>
        <dsp:cNvPr id="0" name=""/>
        <dsp:cNvSpPr/>
      </dsp:nvSpPr>
      <dsp:spPr>
        <a:xfrm>
          <a:off x="2379741" y="559096"/>
          <a:ext cx="1723283" cy="9990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Estudiantes</a:t>
          </a:r>
          <a:endParaRPr lang="en-US" sz="1200" b="1" kern="1200" dirty="0">
            <a:latin typeface="Montserrat" pitchFamily="2" charset="0"/>
          </a:endParaRPr>
        </a:p>
      </dsp:txBody>
      <dsp:txXfrm>
        <a:off x="2409002" y="588357"/>
        <a:ext cx="1664761" cy="940524"/>
      </dsp:txXfrm>
    </dsp:sp>
    <dsp:sp modelId="{28A919D8-AFE3-4DFD-9150-245A53D391DD}">
      <dsp:nvSpPr>
        <dsp:cNvPr id="0" name=""/>
        <dsp:cNvSpPr/>
      </dsp:nvSpPr>
      <dsp:spPr>
        <a:xfrm>
          <a:off x="4257357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4257357" y="943795"/>
        <a:ext cx="229030" cy="229648"/>
      </dsp:txXfrm>
    </dsp:sp>
    <dsp:sp modelId="{F58B5881-DAC4-4578-B5AF-E0B6490A5649}">
      <dsp:nvSpPr>
        <dsp:cNvPr id="0" name=""/>
        <dsp:cNvSpPr/>
      </dsp:nvSpPr>
      <dsp:spPr>
        <a:xfrm>
          <a:off x="4720357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Algoritmo de Emparejamiento (Gale – Shapley)</a:t>
          </a:r>
          <a:endParaRPr lang="en-US" sz="1200" b="1" kern="1200" dirty="0">
            <a:latin typeface="Montserrat" pitchFamily="2" charset="0"/>
          </a:endParaRPr>
        </a:p>
      </dsp:txBody>
      <dsp:txXfrm>
        <a:off x="4750021" y="581878"/>
        <a:ext cx="1484002" cy="953482"/>
      </dsp:txXfrm>
    </dsp:sp>
    <dsp:sp modelId="{BFF4A45C-B1EA-4FFD-B889-7F9ACF34170D}">
      <dsp:nvSpPr>
        <dsp:cNvPr id="0" name=""/>
        <dsp:cNvSpPr/>
      </dsp:nvSpPr>
      <dsp:spPr>
        <a:xfrm>
          <a:off x="6418020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6418020" y="943795"/>
        <a:ext cx="229030" cy="229648"/>
      </dsp:txXfrm>
    </dsp:sp>
    <dsp:sp modelId="{FA4FF0C5-98B4-456F-ADC8-85A13940598B}">
      <dsp:nvSpPr>
        <dsp:cNvPr id="0" name=""/>
        <dsp:cNvSpPr/>
      </dsp:nvSpPr>
      <dsp:spPr>
        <a:xfrm>
          <a:off x="6881020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Creación de Grupos de Tutoría</a:t>
          </a:r>
          <a:endParaRPr lang="en-US" sz="1200" b="1" kern="1200" dirty="0">
            <a:latin typeface="Montserrat" pitchFamily="2" charset="0"/>
          </a:endParaRPr>
        </a:p>
      </dsp:txBody>
      <dsp:txXfrm>
        <a:off x="6910684" y="581878"/>
        <a:ext cx="1484002" cy="953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1013317" y="293522"/>
          <a:ext cx="1055848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di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400" b="1" kern="1200" dirty="0">
              <a:latin typeface="Hanken Grotesk" charset="0"/>
            </a:rPr>
            <a:t>Estudiantes</a:t>
          </a:r>
          <a:endParaRPr lang="en-US" sz="1400" b="1" kern="1200" dirty="0">
            <a:latin typeface="Hanken Grotesk" charset="0"/>
          </a:endParaRPr>
        </a:p>
      </dsp:txBody>
      <dsp:txXfrm>
        <a:off x="1013317" y="293522"/>
        <a:ext cx="1055848" cy="712378"/>
      </dsp:txXfrm>
    </dsp:sp>
    <dsp:sp modelId="{20CC23C3-82A2-4690-8D98-E56D8CE17D4E}">
      <dsp:nvSpPr>
        <dsp:cNvPr id="0" name=""/>
        <dsp:cNvSpPr/>
      </dsp:nvSpPr>
      <dsp:spPr>
        <a:xfrm>
          <a:off x="965171" y="862007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873412"/>
        <a:ext cx="1124405" cy="366587"/>
      </dsp:txXfrm>
    </dsp:sp>
    <dsp:sp modelId="{DB8EF109-6283-40D5-9798-F07FB0709674}">
      <dsp:nvSpPr>
        <dsp:cNvPr id="0" name=""/>
        <dsp:cNvSpPr/>
      </dsp:nvSpPr>
      <dsp:spPr>
        <a:xfrm>
          <a:off x="965171" y="1345692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357097"/>
        <a:ext cx="1124405" cy="366587"/>
      </dsp:txXfrm>
    </dsp:sp>
    <dsp:sp modelId="{56AEF8CF-76E9-48A6-A893-A8D4BC929DF3}">
      <dsp:nvSpPr>
        <dsp:cNvPr id="0" name=""/>
        <dsp:cNvSpPr/>
      </dsp:nvSpPr>
      <dsp:spPr>
        <a:xfrm>
          <a:off x="965171" y="1829376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840781"/>
        <a:ext cx="1124405" cy="366587"/>
      </dsp:txXfrm>
    </dsp:sp>
    <dsp:sp modelId="{D667155B-26EB-4F9F-B6A3-8F0EBE54B2D6}">
      <dsp:nvSpPr>
        <dsp:cNvPr id="0" name=""/>
        <dsp:cNvSpPr/>
      </dsp:nvSpPr>
      <dsp:spPr>
        <a:xfrm>
          <a:off x="965171" y="2313060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324465"/>
        <a:ext cx="1124405" cy="366587"/>
      </dsp:txXfrm>
    </dsp:sp>
    <dsp:sp modelId="{2C7562F5-ED7C-401B-A4DA-4AE464A219B9}">
      <dsp:nvSpPr>
        <dsp:cNvPr id="0" name=""/>
        <dsp:cNvSpPr/>
      </dsp:nvSpPr>
      <dsp:spPr>
        <a:xfrm>
          <a:off x="965171" y="2796744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808149"/>
        <a:ext cx="1124405" cy="366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918224" y="293522"/>
          <a:ext cx="956765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di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800" b="1" kern="1200" dirty="0">
              <a:latin typeface="Hanken Grotesk" charset="0"/>
            </a:rPr>
            <a:t>Tutores</a:t>
          </a:r>
          <a:endParaRPr lang="en-US" sz="1800" b="1" kern="1200" dirty="0">
            <a:latin typeface="Hanken Grotesk" charset="0"/>
          </a:endParaRPr>
        </a:p>
      </dsp:txBody>
      <dsp:txXfrm>
        <a:off x="918224" y="293522"/>
        <a:ext cx="956765" cy="712378"/>
      </dsp:txXfrm>
    </dsp:sp>
    <dsp:sp modelId="{20CC23C3-82A2-4690-8D98-E56D8CE17D4E}">
      <dsp:nvSpPr>
        <dsp:cNvPr id="0" name=""/>
        <dsp:cNvSpPr/>
      </dsp:nvSpPr>
      <dsp:spPr>
        <a:xfrm>
          <a:off x="874597" y="862007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873412"/>
        <a:ext cx="1016747" cy="366587"/>
      </dsp:txXfrm>
    </dsp:sp>
    <dsp:sp modelId="{DB8EF109-6283-40D5-9798-F07FB0709674}">
      <dsp:nvSpPr>
        <dsp:cNvPr id="0" name=""/>
        <dsp:cNvSpPr/>
      </dsp:nvSpPr>
      <dsp:spPr>
        <a:xfrm>
          <a:off x="874597" y="1345692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357097"/>
        <a:ext cx="1016747" cy="366587"/>
      </dsp:txXfrm>
    </dsp:sp>
    <dsp:sp modelId="{56AEF8CF-76E9-48A6-A893-A8D4BC929DF3}">
      <dsp:nvSpPr>
        <dsp:cNvPr id="0" name=""/>
        <dsp:cNvSpPr/>
      </dsp:nvSpPr>
      <dsp:spPr>
        <a:xfrm>
          <a:off x="874597" y="1829376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840781"/>
        <a:ext cx="1016747" cy="366587"/>
      </dsp:txXfrm>
    </dsp:sp>
    <dsp:sp modelId="{D667155B-26EB-4F9F-B6A3-8F0EBE54B2D6}">
      <dsp:nvSpPr>
        <dsp:cNvPr id="0" name=""/>
        <dsp:cNvSpPr/>
      </dsp:nvSpPr>
      <dsp:spPr>
        <a:xfrm>
          <a:off x="874597" y="2313060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324465"/>
        <a:ext cx="1016747" cy="366587"/>
      </dsp:txXfrm>
    </dsp:sp>
    <dsp:sp modelId="{2C7562F5-ED7C-401B-A4DA-4AE464A219B9}">
      <dsp:nvSpPr>
        <dsp:cNvPr id="0" name=""/>
        <dsp:cNvSpPr/>
      </dsp:nvSpPr>
      <dsp:spPr>
        <a:xfrm>
          <a:off x="874597" y="2796744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808149"/>
        <a:ext cx="1016747" cy="3665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0141B-C123-4502-B210-0885304BFD5C}">
      <dsp:nvSpPr>
        <dsp:cNvPr id="0" name=""/>
        <dsp:cNvSpPr/>
      </dsp:nvSpPr>
      <dsp:spPr>
        <a:xfrm>
          <a:off x="1303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3E04F-EA29-4118-8F52-D7E9E061A6C7}">
      <dsp:nvSpPr>
        <dsp:cNvPr id="0" name=""/>
        <dsp:cNvSpPr/>
      </dsp:nvSpPr>
      <dsp:spPr>
        <a:xfrm>
          <a:off x="390493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Inicialización</a:t>
          </a:r>
          <a:endParaRPr lang="en-US" sz="1200" b="1" kern="1200" dirty="0">
            <a:latin typeface="Hanken Grotesk" pitchFamily="2" charset="0"/>
          </a:endParaRPr>
        </a:p>
      </dsp:txBody>
      <dsp:txXfrm>
        <a:off x="406993" y="407671"/>
        <a:ext cx="1199434" cy="530352"/>
      </dsp:txXfrm>
    </dsp:sp>
    <dsp:sp modelId="{AA042337-DE99-4EAB-992A-81474A6407E6}">
      <dsp:nvSpPr>
        <dsp:cNvPr id="0" name=""/>
        <dsp:cNvSpPr/>
      </dsp:nvSpPr>
      <dsp:spPr>
        <a:xfrm>
          <a:off x="1668333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DAE56-C9AE-4305-8A04-17D4FC032678}">
      <dsp:nvSpPr>
        <dsp:cNvPr id="0" name=""/>
        <dsp:cNvSpPr/>
      </dsp:nvSpPr>
      <dsp:spPr>
        <a:xfrm>
          <a:off x="2057523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Propuesta Estudiante - Tutor</a:t>
          </a:r>
          <a:endParaRPr lang="en-US" sz="1200" b="1" kern="1200" dirty="0">
            <a:latin typeface="Hanken Grotesk" pitchFamily="2" charset="0"/>
          </a:endParaRPr>
        </a:p>
      </dsp:txBody>
      <dsp:txXfrm>
        <a:off x="2074023" y="407671"/>
        <a:ext cx="1199434" cy="530352"/>
      </dsp:txXfrm>
    </dsp:sp>
    <dsp:sp modelId="{A44A62D8-551C-43FB-900D-3201665F390F}">
      <dsp:nvSpPr>
        <dsp:cNvPr id="0" name=""/>
        <dsp:cNvSpPr/>
      </dsp:nvSpPr>
      <dsp:spPr>
        <a:xfrm>
          <a:off x="3335364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4D9C4-03E3-4BFB-9E47-26094343FCD9}">
      <dsp:nvSpPr>
        <dsp:cNvPr id="0" name=""/>
        <dsp:cNvSpPr/>
      </dsp:nvSpPr>
      <dsp:spPr>
        <a:xfrm>
          <a:off x="3724554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Creación de Grupos de Tutoría</a:t>
          </a:r>
          <a:endParaRPr lang="en-US" sz="1200" b="1" kern="1200" dirty="0">
            <a:latin typeface="Hanken Grotesk" pitchFamily="2" charset="0"/>
          </a:endParaRPr>
        </a:p>
      </dsp:txBody>
      <dsp:txXfrm>
        <a:off x="3741054" y="407671"/>
        <a:ext cx="1199434" cy="530352"/>
      </dsp:txXfrm>
    </dsp:sp>
    <dsp:sp modelId="{F067EDBD-20FE-484B-9843-7BB1E5A6C2C1}">
      <dsp:nvSpPr>
        <dsp:cNvPr id="0" name=""/>
        <dsp:cNvSpPr/>
      </dsp:nvSpPr>
      <dsp:spPr>
        <a:xfrm>
          <a:off x="5002394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C6E1-ABDF-4EF6-9ECE-31919990B788}">
      <dsp:nvSpPr>
        <dsp:cNvPr id="0" name=""/>
        <dsp:cNvSpPr/>
      </dsp:nvSpPr>
      <dsp:spPr>
        <a:xfrm>
          <a:off x="5391584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Verificación y Ajuste</a:t>
          </a:r>
          <a:endParaRPr lang="en-US" sz="1200" b="1" kern="1200" dirty="0">
            <a:latin typeface="Hanken Grotesk" pitchFamily="2" charset="0"/>
          </a:endParaRPr>
        </a:p>
      </dsp:txBody>
      <dsp:txXfrm>
        <a:off x="5408084" y="407671"/>
        <a:ext cx="1199434" cy="530352"/>
      </dsp:txXfrm>
    </dsp:sp>
    <dsp:sp modelId="{5692A69A-BC91-44E3-811E-2FCF2DF930B6}">
      <dsp:nvSpPr>
        <dsp:cNvPr id="0" name=""/>
        <dsp:cNvSpPr/>
      </dsp:nvSpPr>
      <dsp:spPr>
        <a:xfrm>
          <a:off x="6669424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DAEB6-BAB1-473C-BE99-9F3256E86826}">
      <dsp:nvSpPr>
        <dsp:cNvPr id="0" name=""/>
        <dsp:cNvSpPr/>
      </dsp:nvSpPr>
      <dsp:spPr>
        <a:xfrm>
          <a:off x="7058614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Resultado Final</a:t>
          </a:r>
          <a:endParaRPr lang="en-US" sz="1200" b="1" kern="1200" dirty="0">
            <a:latin typeface="Hanken Grotesk" pitchFamily="2" charset="0"/>
          </a:endParaRPr>
        </a:p>
      </dsp:txBody>
      <dsp:txXfrm>
        <a:off x="7075114" y="407671"/>
        <a:ext cx="1199434" cy="530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22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35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4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573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9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347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71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09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407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378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07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9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5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45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73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01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8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34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8402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68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71" r:id="rId5"/>
    <p:sldLayoutId id="2147483674" r:id="rId6"/>
    <p:sldLayoutId id="2147483675" r:id="rId7"/>
    <p:sldLayoutId id="2147483679" r:id="rId8"/>
    <p:sldLayoutId id="2147483680" r:id="rId9"/>
    <p:sldLayoutId id="214748368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image" Target="../media/image90.png"/><Relationship Id="rId21" Type="http://schemas.openxmlformats.org/officeDocument/2006/relationships/diagramColors" Target="../diagrams/colors3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2.xml"/><Relationship Id="rId17" Type="http://schemas.microsoft.com/office/2007/relationships/diagramDrawing" Target="../diagrams/drawing3.xml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101.png"/><Relationship Id="rId5" Type="http://schemas.openxmlformats.org/officeDocument/2006/relationships/diagramLayout" Target="../diagrams/layout2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19.png"/><Relationship Id="rId10" Type="http://schemas.openxmlformats.org/officeDocument/2006/relationships/diagramLayout" Target="../diagrams/layout2.xml"/><Relationship Id="rId19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2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johel.batista@utp.ac.p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274410" y="1663443"/>
            <a:ext cx="659517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Emparejamiento Aproximado entre Estudiantes y Tutores en las Intervenciones Educativas de la Fundación Ayudinga</a:t>
            </a:r>
            <a:endParaRPr sz="24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799460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Hanken Grotesk"/>
                <a:ea typeface="Hanken Grotesk"/>
                <a:cs typeface="Hanken Grotesk"/>
                <a:sym typeface="Hanken Grotesk"/>
              </a:rPr>
              <a:t>Autor</a:t>
            </a:r>
            <a:r>
              <a:rPr lang="en" sz="1600" dirty="0">
                <a:latin typeface="Hanken Grotesk"/>
                <a:ea typeface="Hanken Grotesk"/>
                <a:cs typeface="Hanken Grotesk"/>
                <a:sym typeface="Hanken Grotesk"/>
              </a:rPr>
              <a:t>: Johel Heraclio Batista Cárdenas | 8-914-587</a:t>
            </a: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DBD00869-68EB-B1D4-A263-AB2DBE6619AA}"/>
              </a:ext>
            </a:extLst>
          </p:cNvPr>
          <p:cNvSpPr txBox="1">
            <a:spLocks/>
          </p:cNvSpPr>
          <p:nvPr/>
        </p:nvSpPr>
        <p:spPr>
          <a:xfrm>
            <a:off x="1087125" y="3275260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600" b="1" dirty="0" err="1"/>
              <a:t>Asesor</a:t>
            </a:r>
            <a:r>
              <a:rPr lang="en-US" sz="1600" dirty="0"/>
              <a:t>: Víctor López Cabrera, </a:t>
            </a:r>
            <a:r>
              <a:rPr lang="en-US" sz="1600" dirty="0" err="1"/>
              <a:t>MsC</a:t>
            </a:r>
            <a:r>
              <a:rPr lang="en-US" sz="1600" dirty="0"/>
              <a:t>.</a:t>
            </a: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274409" y="521671"/>
            <a:ext cx="6595178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n-US" sz="1800" b="1" dirty="0" err="1"/>
              <a:t>Sustentación</a:t>
            </a:r>
            <a:r>
              <a:rPr lang="en-US" sz="1800" b="1" dirty="0"/>
              <a:t> del </a:t>
            </a:r>
            <a:r>
              <a:rPr lang="en-US" sz="1800" b="1" dirty="0" err="1"/>
              <a:t>Trabajo</a:t>
            </a:r>
            <a:r>
              <a:rPr lang="en-US" sz="1800" b="1" dirty="0"/>
              <a:t> de </a:t>
            </a:r>
            <a:r>
              <a:rPr lang="en-US" sz="1800" b="1" dirty="0" err="1"/>
              <a:t>Graduación</a:t>
            </a:r>
            <a:r>
              <a:rPr lang="en-US" sz="1800" b="1" dirty="0"/>
              <a:t> para </a:t>
            </a:r>
            <a:r>
              <a:rPr lang="en-US" sz="1800" b="1" dirty="0" err="1"/>
              <a:t>optar</a:t>
            </a:r>
            <a:r>
              <a:rPr lang="en-US" sz="1800" b="1" dirty="0"/>
              <a:t> </a:t>
            </a:r>
            <a:r>
              <a:rPr lang="en-US" sz="1800" b="1" dirty="0" err="1"/>
              <a:t>por</a:t>
            </a:r>
            <a:r>
              <a:rPr lang="en-US" sz="1800" b="1" dirty="0"/>
              <a:t> </a:t>
            </a:r>
            <a:r>
              <a:rPr lang="en-US" sz="1800" b="1" dirty="0" err="1"/>
              <a:t>el</a:t>
            </a:r>
            <a:r>
              <a:rPr lang="en-US" sz="1800" b="1" dirty="0"/>
              <a:t> </a:t>
            </a:r>
            <a:r>
              <a:rPr lang="en-US" sz="1800" b="1" dirty="0" err="1"/>
              <a:t>título</a:t>
            </a:r>
            <a:r>
              <a:rPr lang="en-US" sz="1800" b="1" dirty="0"/>
              <a:t> de </a:t>
            </a:r>
            <a:r>
              <a:rPr lang="en-US" sz="1800" b="1" dirty="0" err="1"/>
              <a:t>Licenciado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Ingeniería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Sistemas</a:t>
            </a:r>
            <a:r>
              <a:rPr lang="en-US" sz="1800" b="1" dirty="0"/>
              <a:t> de </a:t>
            </a:r>
            <a:r>
              <a:rPr lang="en-US" sz="1800" b="1" dirty="0" err="1"/>
              <a:t>Información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1961494" y="3977230"/>
            <a:ext cx="5221009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600" b="1" dirty="0"/>
              <a:t>Universidad Tecnológica de Panamá</a:t>
            </a:r>
          </a:p>
          <a:p>
            <a:pPr marL="0" indent="0" algn="ctr"/>
            <a:r>
              <a:rPr lang="es-PA" sz="1600" b="1" dirty="0"/>
              <a:t>Facultad de Ingeniería en Sistemas Computacionales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54266" y="227919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Enseñanza (Tutor)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271837-52FA-4B90-679E-33B768D3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121997"/>
              </p:ext>
            </p:extLst>
          </p:nvPr>
        </p:nvGraphicFramePr>
        <p:xfrm>
          <a:off x="368300" y="1185484"/>
          <a:ext cx="4572000" cy="706628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760234">
                  <a:extLst>
                    <a:ext uri="{9D8B030D-6E8A-4147-A177-3AD203B41FA5}">
                      <a16:colId xmlns:a16="http://schemas.microsoft.com/office/drawing/2014/main" val="3082436040"/>
                    </a:ext>
                  </a:extLst>
                </a:gridCol>
                <a:gridCol w="1068566">
                  <a:extLst>
                    <a:ext uri="{9D8B030D-6E8A-4147-A177-3AD203B41FA5}">
                      <a16:colId xmlns:a16="http://schemas.microsoft.com/office/drawing/2014/main" val="1228461777"/>
                    </a:ext>
                  </a:extLst>
                </a:gridCol>
                <a:gridCol w="1077042">
                  <a:extLst>
                    <a:ext uri="{9D8B030D-6E8A-4147-A177-3AD203B41FA5}">
                      <a16:colId xmlns:a16="http://schemas.microsoft.com/office/drawing/2014/main" val="3922193835"/>
                    </a:ext>
                  </a:extLst>
                </a:gridCol>
                <a:gridCol w="827958">
                  <a:extLst>
                    <a:ext uri="{9D8B030D-6E8A-4147-A177-3AD203B41FA5}">
                      <a16:colId xmlns:a16="http://schemas.microsoft.com/office/drawing/2014/main" val="585000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63666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6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3.72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1.29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4.85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0.47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2.16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6127104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24221D0-21A3-612E-3B1E-842BDBA21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483423"/>
              </p:ext>
            </p:extLst>
          </p:nvPr>
        </p:nvGraphicFramePr>
        <p:xfrm>
          <a:off x="368300" y="194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5C2058-9FA5-1C06-08E3-44D9769A3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672994"/>
              </p:ext>
            </p:extLst>
          </p:nvPr>
        </p:nvGraphicFramePr>
        <p:xfrm>
          <a:off x="5225968" y="844040"/>
          <a:ext cx="3511490" cy="3991531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14704">
                  <a:extLst>
                    <a:ext uri="{9D8B030D-6E8A-4147-A177-3AD203B41FA5}">
                      <a16:colId xmlns:a16="http://schemas.microsoft.com/office/drawing/2014/main" val="3160118123"/>
                    </a:ext>
                  </a:extLst>
                </a:gridCol>
                <a:gridCol w="1198393">
                  <a:extLst>
                    <a:ext uri="{9D8B030D-6E8A-4147-A177-3AD203B41FA5}">
                      <a16:colId xmlns:a16="http://schemas.microsoft.com/office/drawing/2014/main" val="1812578271"/>
                    </a:ext>
                  </a:extLst>
                </a:gridCol>
                <a:gridCol w="1198393">
                  <a:extLst>
                    <a:ext uri="{9D8B030D-6E8A-4147-A177-3AD203B41FA5}">
                      <a16:colId xmlns:a16="http://schemas.microsoft.com/office/drawing/2014/main" val="2913161577"/>
                    </a:ext>
                  </a:extLst>
                </a:gridCol>
              </a:tblGrid>
              <a:tr h="175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Rango Etario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>
                          <a:effectLst/>
                        </a:rPr>
                        <a:t>Estilo de Enseñanza</a:t>
                      </a:r>
                      <a:endParaRPr lang="en-US" sz="800" b="1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Porcentaje (%)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117749659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18 – 20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(26/60 tutores)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7.69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079764458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Autoridad Formal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31110093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Modelo Personal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3.85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685496002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Facilitador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88.46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0705969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Delegador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158186249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21-23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(24/60 tutores)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20.83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076212969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Autoridad Formal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73087789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Modelo Personal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33.33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127782921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Facilitador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45.83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138992615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Delegador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697783318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24 – 26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(2/60 tutores)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 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50.00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028368788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Autoridad Formal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423051269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Modelo Personal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10238936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Facilitador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50.00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128885045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Delegador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674808580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Más de 27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(8/60 tutores)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729272456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Autoridad Formal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5287742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Modelo Personal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25.00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249200468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Facilitador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75.00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366176072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Delegador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584576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08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888B-75A8-AB8F-B1D0-FC6B159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246009"/>
            <a:ext cx="7708500" cy="572700"/>
          </a:xfrm>
        </p:spPr>
        <p:txBody>
          <a:bodyPr/>
          <a:lstStyle/>
          <a:p>
            <a:pPr algn="ctr"/>
            <a:r>
              <a:rPr lang="es-PA" dirty="0"/>
              <a:t>La Ruta del Dato</a:t>
            </a:r>
            <a:endParaRPr lang="en-US" dirty="0"/>
          </a:p>
        </p:txBody>
      </p:sp>
      <p:sp>
        <p:nvSpPr>
          <p:cNvPr id="3" name="Google Shape;550;p47">
            <a:extLst>
              <a:ext uri="{FF2B5EF4-FFF2-40B4-BE49-F238E27FC236}">
                <a16:creationId xmlns:a16="http://schemas.microsoft.com/office/drawing/2014/main" id="{78080F29-AC04-3A46-C958-BF7C3B4415F3}"/>
              </a:ext>
            </a:extLst>
          </p:cNvPr>
          <p:cNvSpPr txBox="1">
            <a:spLocks/>
          </p:cNvSpPr>
          <p:nvPr/>
        </p:nvSpPr>
        <p:spPr>
          <a:xfrm>
            <a:off x="1653896" y="2356379"/>
            <a:ext cx="1549100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Cuestionario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5" name="Google Shape;550;p47">
            <a:extLst>
              <a:ext uri="{FF2B5EF4-FFF2-40B4-BE49-F238E27FC236}">
                <a16:creationId xmlns:a16="http://schemas.microsoft.com/office/drawing/2014/main" id="{E064635E-E8EB-48F8-85C9-93A56B7CF158}"/>
              </a:ext>
            </a:extLst>
          </p:cNvPr>
          <p:cNvSpPr txBox="1">
            <a:spLocks/>
          </p:cNvSpPr>
          <p:nvPr/>
        </p:nvSpPr>
        <p:spPr>
          <a:xfrm>
            <a:off x="277010" y="1855496"/>
            <a:ext cx="1245106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Usuarios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6" name="Google Shape;550;p47">
            <a:extLst>
              <a:ext uri="{FF2B5EF4-FFF2-40B4-BE49-F238E27FC236}">
                <a16:creationId xmlns:a16="http://schemas.microsoft.com/office/drawing/2014/main" id="{DF404D3B-228B-9678-A21E-0EE4E9808237}"/>
              </a:ext>
            </a:extLst>
          </p:cNvPr>
          <p:cNvSpPr txBox="1">
            <a:spLocks/>
          </p:cNvSpPr>
          <p:nvPr/>
        </p:nvSpPr>
        <p:spPr>
          <a:xfrm>
            <a:off x="272241" y="3002490"/>
            <a:ext cx="1450489" cy="2895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Respuestas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7" name="Google Shape;550;p47">
            <a:extLst>
              <a:ext uri="{FF2B5EF4-FFF2-40B4-BE49-F238E27FC236}">
                <a16:creationId xmlns:a16="http://schemas.microsoft.com/office/drawing/2014/main" id="{39D03041-6C05-A843-52FC-5D39D387804F}"/>
              </a:ext>
            </a:extLst>
          </p:cNvPr>
          <p:cNvSpPr txBox="1">
            <a:spLocks/>
          </p:cNvSpPr>
          <p:nvPr/>
        </p:nvSpPr>
        <p:spPr>
          <a:xfrm>
            <a:off x="1727500" y="1275245"/>
            <a:ext cx="1230854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Resultado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8" name="Google Shape;550;p47">
            <a:extLst>
              <a:ext uri="{FF2B5EF4-FFF2-40B4-BE49-F238E27FC236}">
                <a16:creationId xmlns:a16="http://schemas.microsoft.com/office/drawing/2014/main" id="{ED7E9EDF-AC17-C46B-14CA-915FA537DAC5}"/>
              </a:ext>
            </a:extLst>
          </p:cNvPr>
          <p:cNvSpPr txBox="1">
            <a:spLocks/>
          </p:cNvSpPr>
          <p:nvPr/>
        </p:nvSpPr>
        <p:spPr>
          <a:xfrm>
            <a:off x="3606708" y="2286236"/>
            <a:ext cx="779351" cy="285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9" name="Google Shape;550;p47">
            <a:extLst>
              <a:ext uri="{FF2B5EF4-FFF2-40B4-BE49-F238E27FC236}">
                <a16:creationId xmlns:a16="http://schemas.microsoft.com/office/drawing/2014/main" id="{D93FA478-99FE-502E-FE5A-0E1C76CED2E1}"/>
              </a:ext>
            </a:extLst>
          </p:cNvPr>
          <p:cNvSpPr txBox="1">
            <a:spLocks/>
          </p:cNvSpPr>
          <p:nvPr/>
        </p:nvSpPr>
        <p:spPr>
          <a:xfrm>
            <a:off x="3898839" y="904955"/>
            <a:ext cx="2067175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Recomendaciones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0" name="Google Shape;550;p47">
            <a:extLst>
              <a:ext uri="{FF2B5EF4-FFF2-40B4-BE49-F238E27FC236}">
                <a16:creationId xmlns:a16="http://schemas.microsoft.com/office/drawing/2014/main" id="{B4F2C701-C37B-DAFC-DCD9-9021461FF8DC}"/>
              </a:ext>
            </a:extLst>
          </p:cNvPr>
          <p:cNvSpPr txBox="1">
            <a:spLocks/>
          </p:cNvSpPr>
          <p:nvPr/>
        </p:nvSpPr>
        <p:spPr>
          <a:xfrm>
            <a:off x="4825417" y="3219183"/>
            <a:ext cx="1802805" cy="315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Características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1" name="Google Shape;550;p47">
            <a:extLst>
              <a:ext uri="{FF2B5EF4-FFF2-40B4-BE49-F238E27FC236}">
                <a16:creationId xmlns:a16="http://schemas.microsoft.com/office/drawing/2014/main" id="{3A3E2DB9-042B-E670-8528-CF69EECCE303}"/>
              </a:ext>
            </a:extLst>
          </p:cNvPr>
          <p:cNvSpPr txBox="1">
            <a:spLocks/>
          </p:cNvSpPr>
          <p:nvPr/>
        </p:nvSpPr>
        <p:spPr>
          <a:xfrm>
            <a:off x="4421589" y="4022160"/>
            <a:ext cx="1540135" cy="302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Preferencias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2" name="Google Shape;550;p47">
            <a:extLst>
              <a:ext uri="{FF2B5EF4-FFF2-40B4-BE49-F238E27FC236}">
                <a16:creationId xmlns:a16="http://schemas.microsoft.com/office/drawing/2014/main" id="{E86D94BA-5138-6045-4424-019F93158E4E}"/>
              </a:ext>
            </a:extLst>
          </p:cNvPr>
          <p:cNvSpPr txBox="1">
            <a:spLocks/>
          </p:cNvSpPr>
          <p:nvPr/>
        </p:nvSpPr>
        <p:spPr>
          <a:xfrm>
            <a:off x="5432611" y="1515520"/>
            <a:ext cx="1839646" cy="335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Clúster Tutores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3" name="Google Shape;550;p47">
            <a:extLst>
              <a:ext uri="{FF2B5EF4-FFF2-40B4-BE49-F238E27FC236}">
                <a16:creationId xmlns:a16="http://schemas.microsoft.com/office/drawing/2014/main" id="{37123F01-21AC-7483-4AF5-89E19DBA8800}"/>
              </a:ext>
            </a:extLst>
          </p:cNvPr>
          <p:cNvSpPr txBox="1">
            <a:spLocks/>
          </p:cNvSpPr>
          <p:nvPr/>
        </p:nvSpPr>
        <p:spPr>
          <a:xfrm>
            <a:off x="5229245" y="2716304"/>
            <a:ext cx="2246378" cy="286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Clúster Estudiantes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4" name="Google Shape;550;p47">
            <a:extLst>
              <a:ext uri="{FF2B5EF4-FFF2-40B4-BE49-F238E27FC236}">
                <a16:creationId xmlns:a16="http://schemas.microsoft.com/office/drawing/2014/main" id="{12F57858-2464-2072-A7C9-4C372E4A7269}"/>
              </a:ext>
            </a:extLst>
          </p:cNvPr>
          <p:cNvSpPr txBox="1">
            <a:spLocks/>
          </p:cNvSpPr>
          <p:nvPr/>
        </p:nvSpPr>
        <p:spPr>
          <a:xfrm>
            <a:off x="7701244" y="2070866"/>
            <a:ext cx="1086386" cy="321059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 err="1">
                <a:latin typeface="Hanken Grotesk" charset="0"/>
              </a:rPr>
              <a:t>Clústers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5" name="Google Shape;550;p47">
            <a:extLst>
              <a:ext uri="{FF2B5EF4-FFF2-40B4-BE49-F238E27FC236}">
                <a16:creationId xmlns:a16="http://schemas.microsoft.com/office/drawing/2014/main" id="{11B0AF78-0684-9F87-DDFC-06243EF5F29E}"/>
              </a:ext>
            </a:extLst>
          </p:cNvPr>
          <p:cNvSpPr txBox="1">
            <a:spLocks/>
          </p:cNvSpPr>
          <p:nvPr/>
        </p:nvSpPr>
        <p:spPr>
          <a:xfrm>
            <a:off x="1727498" y="3652884"/>
            <a:ext cx="1450489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Posibles Respuestas</a:t>
            </a:r>
            <a:endParaRPr lang="en-US" sz="1800" b="1" dirty="0">
              <a:latin typeface="Hanken Grotesk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BA0DCF-05D5-E5DA-7BC6-2DBA8BDEE318}"/>
              </a:ext>
            </a:extLst>
          </p:cNvPr>
          <p:cNvCxnSpPr>
            <a:stCxn id="5" idx="2"/>
          </p:cNvCxnSpPr>
          <p:nvPr/>
        </p:nvCxnSpPr>
        <p:spPr>
          <a:xfrm>
            <a:off x="899563" y="2286237"/>
            <a:ext cx="0" cy="6183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643637-D7CA-AF41-08DF-2DB5CAE4B418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flipV="1">
            <a:off x="899563" y="1490616"/>
            <a:ext cx="827937" cy="3648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CFDC14-A679-6D5A-D44E-7586E1BF216A}"/>
              </a:ext>
            </a:extLst>
          </p:cNvPr>
          <p:cNvCxnSpPr>
            <a:cxnSpLocks/>
            <a:stCxn id="6" idx="2"/>
            <a:endCxn id="15" idx="1"/>
          </p:cNvCxnSpPr>
          <p:nvPr/>
        </p:nvCxnSpPr>
        <p:spPr>
          <a:xfrm>
            <a:off x="997486" y="3292034"/>
            <a:ext cx="730012" cy="5762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FED3F8-E52C-CCD9-A619-49C919EF6833}"/>
              </a:ext>
            </a:extLst>
          </p:cNvPr>
          <p:cNvCxnSpPr>
            <a:cxnSpLocks/>
            <a:stCxn id="6" idx="0"/>
            <a:endCxn id="3" idx="1"/>
          </p:cNvCxnSpPr>
          <p:nvPr/>
        </p:nvCxnSpPr>
        <p:spPr>
          <a:xfrm flipV="1">
            <a:off x="997486" y="2571750"/>
            <a:ext cx="656410" cy="4307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F2324D-EFC4-2DB4-D92D-8E5874B03C4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2958354" y="1490616"/>
            <a:ext cx="1038030" cy="7956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5B5EE2-2D75-4382-1A07-90E234F02582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3996384" y="1335696"/>
            <a:ext cx="936043" cy="9505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17BEAA-D720-CBC6-38F6-EE9C497D8E3E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>
            <a:off x="3996384" y="2571749"/>
            <a:ext cx="829033" cy="8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2742A5-50DA-A658-0EB8-A5A1D6F20DBD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>
            <a:off x="3996384" y="2571749"/>
            <a:ext cx="425205" cy="160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F19D81-1FA4-D7AB-2594-611309A8EFC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86059" y="2428993"/>
            <a:ext cx="843186" cy="43040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00C63E-AD23-F746-E205-53DF2238747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386059" y="1683511"/>
            <a:ext cx="1046552" cy="745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FA2AD52-A080-E9BF-57C7-F6882A093B74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flipH="1" flipV="1">
            <a:off x="7272257" y="1683511"/>
            <a:ext cx="972180" cy="38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DB5DEB1-1739-DD20-4514-A2B8FF62433A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475623" y="2391925"/>
            <a:ext cx="768814" cy="46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2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59"/>
          <p:cNvGrpSpPr/>
          <p:nvPr/>
        </p:nvGrpSpPr>
        <p:grpSpPr>
          <a:xfrm>
            <a:off x="1582864" y="1027194"/>
            <a:ext cx="3970800" cy="2780753"/>
            <a:chOff x="4489026" y="1269550"/>
            <a:chExt cx="3696173" cy="2384782"/>
          </a:xfrm>
        </p:grpSpPr>
        <p:sp>
          <p:nvSpPr>
            <p:cNvPr id="840" name="Google Shape;840;p59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9"/>
          <p:cNvSpPr txBox="1">
            <a:spLocks noGrp="1"/>
          </p:cNvSpPr>
          <p:nvPr>
            <p:ph type="title"/>
          </p:nvPr>
        </p:nvSpPr>
        <p:spPr>
          <a:xfrm>
            <a:off x="227215" y="249265"/>
            <a:ext cx="868957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 | #PilandoAndo</a:t>
            </a:r>
            <a:endParaRPr dirty="0"/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1"/>
          </p:nvPr>
        </p:nvSpPr>
        <p:spPr>
          <a:xfrm>
            <a:off x="5665915" y="1137483"/>
            <a:ext cx="3182250" cy="3179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Desarrollado en LAMP y Vue.Js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500" dirty="0"/>
              <a:t>Base de Datos MySQL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Estudiante y Tutor tomen su cuestionario de Grasha-Riechmann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Almacena la información encriptada en Base de Datos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Gestiona los registros de datos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Panel de Administración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Ejecuta función de Emparejamiento entre Estudiantes y Tutores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6" name="Google Shape;84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1777435" y="1275794"/>
            <a:ext cx="3575855" cy="20690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47" name="Google Shape;847;p59"/>
          <p:cNvGrpSpPr/>
          <p:nvPr/>
        </p:nvGrpSpPr>
        <p:grpSpPr>
          <a:xfrm>
            <a:off x="594795" y="2597211"/>
            <a:ext cx="911854" cy="1706814"/>
            <a:chOff x="5120779" y="818439"/>
            <a:chExt cx="1836564" cy="3437000"/>
          </a:xfrm>
        </p:grpSpPr>
        <p:sp>
          <p:nvSpPr>
            <p:cNvPr id="848" name="Google Shape;848;p59"/>
            <p:cNvSpPr/>
            <p:nvPr/>
          </p:nvSpPr>
          <p:spPr>
            <a:xfrm>
              <a:off x="5120779" y="818439"/>
              <a:ext cx="1836564" cy="3437000"/>
            </a:xfrm>
            <a:custGeom>
              <a:avLst/>
              <a:gdLst/>
              <a:ahLst/>
              <a:cxnLst/>
              <a:rect l="l" t="t" r="r" b="b"/>
              <a:pathLst>
                <a:path w="37357" h="69911" extrusionOk="0">
                  <a:moveTo>
                    <a:pt x="3283" y="0"/>
                  </a:moveTo>
                  <a:cubicBezTo>
                    <a:pt x="1520" y="0"/>
                    <a:pt x="1" y="1520"/>
                    <a:pt x="1" y="3435"/>
                  </a:cubicBezTo>
                  <a:lnTo>
                    <a:pt x="1" y="66627"/>
                  </a:lnTo>
                  <a:cubicBezTo>
                    <a:pt x="1" y="68390"/>
                    <a:pt x="1520" y="69910"/>
                    <a:pt x="3283" y="69910"/>
                  </a:cubicBezTo>
                  <a:lnTo>
                    <a:pt x="34074" y="69910"/>
                  </a:lnTo>
                  <a:cubicBezTo>
                    <a:pt x="35837" y="69910"/>
                    <a:pt x="37357" y="68390"/>
                    <a:pt x="37357" y="66627"/>
                  </a:cubicBezTo>
                  <a:lnTo>
                    <a:pt x="37357" y="3435"/>
                  </a:lnTo>
                  <a:cubicBezTo>
                    <a:pt x="37357" y="1520"/>
                    <a:pt x="35837" y="0"/>
                    <a:pt x="340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5819675" y="947325"/>
              <a:ext cx="438600" cy="72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5878713" y="3874400"/>
              <a:ext cx="320700" cy="26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1" name="Google Shape;851;p59"/>
          <p:cNvPicPr preferRelativeResize="0"/>
          <p:nvPr/>
        </p:nvPicPr>
        <p:blipFill rotWithShape="1">
          <a:blip r:embed="rId4"/>
          <a:srcRect t="2093" b="2093"/>
          <a:stretch/>
        </p:blipFill>
        <p:spPr>
          <a:xfrm>
            <a:off x="671010" y="2727325"/>
            <a:ext cx="759424" cy="1358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24B69ACD-2186-E25B-E6D3-9B4627B9B85A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dirty="0"/>
              <a:t>Disponible en: </a:t>
            </a:r>
            <a:r>
              <a:rPr lang="es-PA" sz="1200" i="1" dirty="0"/>
              <a:t>pilandoando.org</a:t>
            </a:r>
            <a:endParaRPr lang="en-US" sz="12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20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Relación Estudiante - Tutor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/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A" sz="1600" i="1" dirty="0">
                    <a:latin typeface="Hanken Grotesk" charset="0"/>
                  </a:rPr>
                  <a:t>No todos los elementos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i="1" dirty="0">
                    <a:latin typeface="Hanken Grotesk" charset="0"/>
                  </a:rPr>
                  <a:t>están relacionados con un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600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blipFill>
                <a:blip r:embed="rId3"/>
                <a:stretch>
                  <a:fillRect l="-35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/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blipFill>
                <a:blip r:embed="rId22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/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blipFill>
                <a:blip r:embed="rId23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E5BE5-8970-1459-4E2A-2A53C57417FE}"/>
              </a:ext>
            </a:extLst>
          </p:cNvPr>
          <p:cNvCxnSpPr>
            <a:cxnSpLocks/>
          </p:cNvCxnSpPr>
          <p:nvPr/>
        </p:nvCxnSpPr>
        <p:spPr>
          <a:xfrm flipV="1">
            <a:off x="3883295" y="2145029"/>
            <a:ext cx="1320337" cy="4267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55CF58-4624-C6FC-02F0-C854A27FCEFA}"/>
              </a:ext>
            </a:extLst>
          </p:cNvPr>
          <p:cNvCxnSpPr>
            <a:cxnSpLocks/>
          </p:cNvCxnSpPr>
          <p:nvPr/>
        </p:nvCxnSpPr>
        <p:spPr>
          <a:xfrm flipV="1">
            <a:off x="3883295" y="2003922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852724-2BFD-B6B8-D328-01A12FA9D6FE}"/>
              </a:ext>
            </a:extLst>
          </p:cNvPr>
          <p:cNvCxnSpPr>
            <a:cxnSpLocks/>
          </p:cNvCxnSpPr>
          <p:nvPr/>
        </p:nvCxnSpPr>
        <p:spPr>
          <a:xfrm>
            <a:off x="3923011" y="2003922"/>
            <a:ext cx="1280621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998286-AB58-78AB-6AE8-C924378CE636}"/>
              </a:ext>
            </a:extLst>
          </p:cNvPr>
          <p:cNvCxnSpPr>
            <a:cxnSpLocks/>
          </p:cNvCxnSpPr>
          <p:nvPr/>
        </p:nvCxnSpPr>
        <p:spPr>
          <a:xfrm flipV="1">
            <a:off x="3903152" y="3064843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58FC6-3001-3AD1-D5E5-D84906A3CE6A}"/>
              </a:ext>
            </a:extLst>
          </p:cNvPr>
          <p:cNvCxnSpPr>
            <a:cxnSpLocks/>
          </p:cNvCxnSpPr>
          <p:nvPr/>
        </p:nvCxnSpPr>
        <p:spPr>
          <a:xfrm>
            <a:off x="3923011" y="3562713"/>
            <a:ext cx="13123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/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𝐞𝐢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blipFill>
                <a:blip r:embed="rId24"/>
                <a:stretch>
                  <a:fillRect l="-292" t="-1382" r="-291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/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𝒕𝒋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blipFill>
                <a:blip r:embed="rId25"/>
                <a:stretch>
                  <a:fillRect t="-1357" r="-2616" b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AsOne/>
      </p:bldGraphic>
      <p:bldGraphic spid="11" grpId="0">
        <p:bldAsOne/>
      </p:bldGraphic>
      <p:bldP spid="12" grpId="0"/>
      <p:bldP spid="13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80548" y="237333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blipFill>
                <a:blip r:embed="rId3"/>
                <a:stretch>
                  <a:fillRect r="-11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/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Variable binaria que indica si el estudiante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b="1" dirty="0">
                    <a:effectLst/>
                    <a:latin typeface="Hanken Grotesk" charset="0"/>
                    <a:ea typeface="DengXian" panose="02010600030101010101" pitchFamily="2" charset="-122"/>
                  </a:rPr>
                  <a:t> </a:t>
                </a:r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es emparejado con el tutor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.</a:t>
                </a:r>
                <a:endParaRPr lang="en-PA" sz="1600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blipFill>
                <a:blip r:embed="rId4"/>
                <a:stretch>
                  <a:fillRect l="-114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240137" y="2235191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𝒊𝒋</m:t>
                        </m:r>
                      </m:sub>
                    </m:sSub>
                    <m:r>
                      <a:rPr lang="es-PA" sz="16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 sido emparejado con el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𝐱</m:t>
                        </m:r>
                      </m:e>
                      <m:sub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𝐢𝐣</m:t>
                        </m:r>
                      </m:sub>
                    </m:sSub>
                    <m:r>
                      <a:rPr lang="es-PA" sz="16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r>
                  <a:rPr lang="es-ES" sz="1600" dirty="0">
                    <a:latin typeface="Hanken Grotesk" charset="0"/>
                    <a:ea typeface="DengXian" panose="02010600030101010101" pitchFamily="2" charset="-122"/>
                  </a:rPr>
                  <a:t> ninguno de los dos ha sido emparejado.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blipFill>
                <a:blip r:embed="rId5"/>
                <a:stretch>
                  <a:fillRect l="-880" t="-889" r="-10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PA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blipFill>
                <a:blip r:embed="rId6"/>
                <a:stretch>
                  <a:fillRect l="-2500" r="-1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Grado de preferencia que tiene un estudiante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hacia un tutor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blipFill>
                <a:blip r:embed="rId7"/>
                <a:stretch>
                  <a:fillRect l="-115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658403" y="2061403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/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</a:rPr>
                  <a:t>Compatibilidad entre los estilos de aprendizaje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𝑬𝒊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 de un estudiante y los estilos de enseñanza de un tutor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𝑻𝒋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blipFill>
                <a:blip r:embed="rId8"/>
                <a:stretch>
                  <a:fillRect l="-824" t="-2143" r="-824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8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6" grpId="0"/>
      <p:bldP spid="8" grpId="0"/>
      <p:bldP spid="12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593610" y="1033096"/>
                <a:ext cx="3432902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s-PA" sz="16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A" sz="16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1033096"/>
                <a:ext cx="3432902" cy="688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310061" y="1575806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623452" y="2366804"/>
                <a:ext cx="365808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Calcula la sumatoria de las compatibilidades entre los estilos de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con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2" y="2366804"/>
                <a:ext cx="3658087" cy="1077218"/>
              </a:xfrm>
              <a:prstGeom prst="rect">
                <a:avLst/>
              </a:prstGeom>
              <a:blipFill>
                <a:blip r:embed="rId4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754419" y="1079132"/>
                <a:ext cx="3507447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s-PA" sz="16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A" sz="16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419" y="1079132"/>
                <a:ext cx="3507447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4773705" y="2354015"/>
                <a:ext cx="3658086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Similar, calcula la sumatoria de las compatibilidades entre los estilos del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y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705" y="2354015"/>
                <a:ext cx="3658086" cy="1077218"/>
              </a:xfrm>
              <a:prstGeom prst="rect">
                <a:avLst/>
              </a:prstGeom>
              <a:blipFill>
                <a:blip r:embed="rId6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508142" y="1666400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13573B-C9C8-FF48-F9C2-EF01B647DAB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452496" y="3444022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614D00-EF45-6CFA-3B6E-F24FFB18F66D}"/>
              </a:ext>
            </a:extLst>
          </p:cNvPr>
          <p:cNvCxnSpPr>
            <a:cxnSpLocks/>
          </p:cNvCxnSpPr>
          <p:nvPr/>
        </p:nvCxnSpPr>
        <p:spPr>
          <a:xfrm>
            <a:off x="2452496" y="3869472"/>
            <a:ext cx="4202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FCA93F-A911-38C2-764F-C3B8A784DB99}"/>
              </a:ext>
            </a:extLst>
          </p:cNvPr>
          <p:cNvCxnSpPr>
            <a:cxnSpLocks/>
          </p:cNvCxnSpPr>
          <p:nvPr/>
        </p:nvCxnSpPr>
        <p:spPr>
          <a:xfrm>
            <a:off x="6643496" y="3444022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E964A1-B211-B928-4D1D-F18A3A090E0A}"/>
                  </a:ext>
                </a:extLst>
              </p:cNvPr>
              <p:cNvSpPr txBox="1"/>
              <p:nvPr/>
            </p:nvSpPr>
            <p:spPr>
              <a:xfrm>
                <a:off x="3410784" y="4183125"/>
                <a:ext cx="22744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s-PA" sz="1600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E964A1-B211-B928-4D1D-F18A3A090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84" y="4183125"/>
                <a:ext cx="227442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8FE10-F87C-794A-9D22-A987FBBABE0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547996" y="3869472"/>
            <a:ext cx="0" cy="313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17094D-70C0-E504-B55B-C3B2E3B37AB7}"/>
              </a:ext>
            </a:extLst>
          </p:cNvPr>
          <p:cNvCxnSpPr>
            <a:cxnSpLocks/>
          </p:cNvCxnSpPr>
          <p:nvPr/>
        </p:nvCxnSpPr>
        <p:spPr>
          <a:xfrm>
            <a:off x="5619750" y="4369996"/>
            <a:ext cx="40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C8003B-BF57-E1B2-3760-3AF203A3D619}"/>
              </a:ext>
            </a:extLst>
          </p:cNvPr>
          <p:cNvSpPr txBox="1"/>
          <p:nvPr/>
        </p:nvSpPr>
        <p:spPr>
          <a:xfrm>
            <a:off x="5933592" y="4200719"/>
            <a:ext cx="1960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A" sz="1600" b="1" dirty="0">
                <a:latin typeface="Hanken Grotesk" charset="0"/>
                <a:ea typeface="DengXian" panose="02010600030101010101" pitchFamily="2" charset="-122"/>
              </a:rPr>
              <a:t>Función Objetivo</a:t>
            </a:r>
          </a:p>
        </p:txBody>
      </p:sp>
    </p:spTree>
    <p:extLst>
      <p:ext uri="{BB962C8B-B14F-4D97-AF65-F5344CB8AC3E}">
        <p14:creationId xmlns:p14="http://schemas.microsoft.com/office/powerpoint/2010/main" val="8953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2" grpId="0"/>
      <p:bldP spid="19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CAFDC-6DF2-A266-C6BA-E26401E8D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11817"/>
              </p:ext>
            </p:extLst>
          </p:nvPr>
        </p:nvGraphicFramePr>
        <p:xfrm>
          <a:off x="1079404" y="946188"/>
          <a:ext cx="3331232" cy="3479911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1665616">
                  <a:extLst>
                    <a:ext uri="{9D8B030D-6E8A-4147-A177-3AD203B41FA5}">
                      <a16:colId xmlns:a16="http://schemas.microsoft.com/office/drawing/2014/main" val="2656700042"/>
                    </a:ext>
                  </a:extLst>
                </a:gridCol>
                <a:gridCol w="1665616">
                  <a:extLst>
                    <a:ext uri="{9D8B030D-6E8A-4147-A177-3AD203B41FA5}">
                      <a16:colId xmlns:a16="http://schemas.microsoft.com/office/drawing/2014/main" val="1391442153"/>
                    </a:ext>
                  </a:extLst>
                </a:gridCol>
              </a:tblGrid>
              <a:tr h="489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del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Estudiante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Aprendizaje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993520259"/>
                  </a:ext>
                </a:extLst>
              </a:tr>
              <a:tr h="337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Marcelo Hernández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340169774"/>
                  </a:ext>
                </a:extLst>
              </a:tr>
              <a:tr h="303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Sofía Martínez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24340738"/>
                  </a:ext>
                </a:extLst>
              </a:tr>
              <a:tr h="251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Antonio Ruíz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119249553"/>
                  </a:ext>
                </a:extLst>
              </a:tr>
              <a:tr h="2570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Camila Gómez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103153343"/>
                  </a:ext>
                </a:extLst>
              </a:tr>
              <a:tr h="287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Ricardo Jiménez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80782708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Vanessa López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1201044"/>
                  </a:ext>
                </a:extLst>
              </a:tr>
              <a:tr h="308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Javier Solís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5588684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Esperanza Reyes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019205313"/>
                  </a:ext>
                </a:extLst>
              </a:tr>
              <a:tr h="3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Mateo Ortiz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1775164384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Valeria Pérez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881837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F81217-B336-682C-DA49-FBE66946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53449"/>
              </p:ext>
            </p:extLst>
          </p:nvPr>
        </p:nvGraphicFramePr>
        <p:xfrm>
          <a:off x="5405717" y="1242319"/>
          <a:ext cx="2786232" cy="279718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1393116">
                  <a:extLst>
                    <a:ext uri="{9D8B030D-6E8A-4147-A177-3AD203B41FA5}">
                      <a16:colId xmlns:a16="http://schemas.microsoft.com/office/drawing/2014/main" val="3980088612"/>
                    </a:ext>
                  </a:extLst>
                </a:gridCol>
                <a:gridCol w="1393116">
                  <a:extLst>
                    <a:ext uri="{9D8B030D-6E8A-4147-A177-3AD203B41FA5}">
                      <a16:colId xmlns:a16="http://schemas.microsoft.com/office/drawing/2014/main" val="3333924772"/>
                    </a:ext>
                  </a:extLst>
                </a:gridCol>
              </a:tblGrid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del Tutor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Enseñanza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882585564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Óscar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Ramírez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37535788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Patricia González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392048352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Jorge Mendoza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4135736016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Irene Sandoval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41216985"/>
                  </a:ext>
                </a:extLst>
              </a:tr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Miguel Ángel López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47257252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Carolina Herrera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267568449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Ricardo Nuñez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Autoridad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Formal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958277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/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blipFill>
                <a:blip r:embed="rId3"/>
                <a:stretch>
                  <a:fillRect l="-78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/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blipFill>
                <a:blip r:embed="rId4"/>
                <a:stretch>
                  <a:fillRect l="-81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4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861D8A-9CF1-5B16-97EA-5A6E604D3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891983"/>
              </p:ext>
            </p:extLst>
          </p:nvPr>
        </p:nvGraphicFramePr>
        <p:xfrm>
          <a:off x="425823" y="2055643"/>
          <a:ext cx="8292353" cy="120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0E2D4A-4BEF-8168-FC7C-8D06AF08DEE1}"/>
              </a:ext>
            </a:extLst>
          </p:cNvPr>
          <p:cNvCxnSpPr>
            <a:cxnSpLocks/>
          </p:cNvCxnSpPr>
          <p:nvPr/>
        </p:nvCxnSpPr>
        <p:spPr>
          <a:xfrm>
            <a:off x="1368767" y="3033656"/>
            <a:ext cx="1" cy="5039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B2F9626-C8B1-8733-4A93-E9B73391FD6E}"/>
              </a:ext>
            </a:extLst>
          </p:cNvPr>
          <p:cNvSpPr txBox="1"/>
          <p:nvPr/>
        </p:nvSpPr>
        <p:spPr>
          <a:xfrm>
            <a:off x="534804" y="3537631"/>
            <a:ext cx="2208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Todos los estudiantes y tutores no están emparejados.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9B5FB-080D-8610-4066-FECCC5E430E6}"/>
              </a:ext>
            </a:extLst>
          </p:cNvPr>
          <p:cNvSpPr txBox="1"/>
          <p:nvPr/>
        </p:nvSpPr>
        <p:spPr>
          <a:xfrm>
            <a:off x="1586757" y="1012560"/>
            <a:ext cx="2226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Estudiante selecciona a tutor basado en sus preferencias.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E6881E-2A75-8006-CA34-6DA797592C3E}"/>
              </a:ext>
            </a:extLst>
          </p:cNvPr>
          <p:cNvCxnSpPr>
            <a:cxnSpLocks/>
          </p:cNvCxnSpPr>
          <p:nvPr/>
        </p:nvCxnSpPr>
        <p:spPr>
          <a:xfrm>
            <a:off x="4759219" y="3033656"/>
            <a:ext cx="1" cy="5039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77B18F-B1A2-3E1D-6142-9AD2FA5B9D1B}"/>
              </a:ext>
            </a:extLst>
          </p:cNvPr>
          <p:cNvSpPr txBox="1"/>
          <p:nvPr/>
        </p:nvSpPr>
        <p:spPr>
          <a:xfrm>
            <a:off x="3829723" y="3537631"/>
            <a:ext cx="171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Aplica algoritmo adaptado de Gale-Shapley.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EB4F7-9970-7D03-D907-CF36B3DB4D10}"/>
              </a:ext>
            </a:extLst>
          </p:cNvPr>
          <p:cNvSpPr txBox="1"/>
          <p:nvPr/>
        </p:nvSpPr>
        <p:spPr>
          <a:xfrm>
            <a:off x="4889350" y="1066271"/>
            <a:ext cx="2104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Verifica balance en los grupos y reasigna estudiantes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FABEF5-70B9-001D-4CFB-66ECB3D5F58E}"/>
              </a:ext>
            </a:extLst>
          </p:cNvPr>
          <p:cNvCxnSpPr>
            <a:cxnSpLocks/>
          </p:cNvCxnSpPr>
          <p:nvPr/>
        </p:nvCxnSpPr>
        <p:spPr>
          <a:xfrm flipV="1">
            <a:off x="5941807" y="1925619"/>
            <a:ext cx="0" cy="42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EFB4C-E951-C7D0-20EC-04E52630FAC6}"/>
              </a:ext>
            </a:extLst>
          </p:cNvPr>
          <p:cNvCxnSpPr>
            <a:cxnSpLocks/>
          </p:cNvCxnSpPr>
          <p:nvPr/>
        </p:nvCxnSpPr>
        <p:spPr>
          <a:xfrm>
            <a:off x="8015201" y="3073101"/>
            <a:ext cx="1" cy="5039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1549AE-7B0E-FA04-3C03-3978661B00B0}"/>
              </a:ext>
            </a:extLst>
          </p:cNvPr>
          <p:cNvSpPr txBox="1"/>
          <p:nvPr/>
        </p:nvSpPr>
        <p:spPr>
          <a:xfrm>
            <a:off x="7085705" y="3577076"/>
            <a:ext cx="171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Devuelve grupos de tutoría ya creados.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1435CA-7B9D-EF80-39E2-7A20F3D0DDD7}"/>
              </a:ext>
            </a:extLst>
          </p:cNvPr>
          <p:cNvCxnSpPr>
            <a:cxnSpLocks/>
          </p:cNvCxnSpPr>
          <p:nvPr/>
        </p:nvCxnSpPr>
        <p:spPr>
          <a:xfrm flipV="1">
            <a:off x="2700170" y="1925619"/>
            <a:ext cx="0" cy="42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7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/>
      <p:bldP spid="6" grpId="0"/>
      <p:bldP spid="12" grpId="0"/>
      <p:bldP spid="1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 del Algoritmo de 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845;p59">
                <a:extLst>
                  <a:ext uri="{FF2B5EF4-FFF2-40B4-BE49-F238E27FC236}">
                    <a16:creationId xmlns:a16="http://schemas.microsoft.com/office/drawing/2014/main" id="{86998DFD-2AF7-3FBD-B811-61131B436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2961" y="4343024"/>
                <a:ext cx="3898078" cy="37306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PA" sz="1600" b="1" dirty="0">
                    <a:latin typeface="Hanken Grotesk" pitchFamily="2" charset="0"/>
                  </a:rPr>
                  <a:t>Valor semilla = </a:t>
                </a:r>
                <a14:m>
                  <m:oMath xmlns:m="http://schemas.openxmlformats.org/officeDocument/2006/math"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𝑒𝑠𝑡𝑢𝑑𝑖𝑎𝑛𝑡𝑒𝑠</m:t>
                    </m:r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𝑔𝑟𝑢𝑝𝑜</m:t>
                    </m:r>
                  </m:oMath>
                </a14:m>
                <a:endParaRPr lang="en-US" sz="1600" dirty="0">
                  <a:latin typeface="Hanken Grotesk" pitchFamily="2" charset="0"/>
                </a:endParaRPr>
              </a:p>
            </p:txBody>
          </p:sp>
        </mc:Choice>
        <mc:Fallback>
          <p:sp>
            <p:nvSpPr>
              <p:cNvPr id="2" name="Google Shape;845;p59">
                <a:extLst>
                  <a:ext uri="{FF2B5EF4-FFF2-40B4-BE49-F238E27FC236}">
                    <a16:creationId xmlns:a16="http://schemas.microsoft.com/office/drawing/2014/main" id="{86998DFD-2AF7-3FBD-B811-61131B43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61" y="4343024"/>
                <a:ext cx="3898078" cy="373065"/>
              </a:xfrm>
              <a:prstGeom prst="rect">
                <a:avLst/>
              </a:prstGeom>
              <a:blipFill>
                <a:blip r:embed="rId3"/>
                <a:stretch>
                  <a:fillRect l="-78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08D0AD-7C99-343D-9288-D0EA7AEAA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84867"/>
              </p:ext>
            </p:extLst>
          </p:nvPr>
        </p:nvGraphicFramePr>
        <p:xfrm>
          <a:off x="600172" y="957583"/>
          <a:ext cx="7943656" cy="3228333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822228">
                  <a:extLst>
                    <a:ext uri="{9D8B030D-6E8A-4147-A177-3AD203B41FA5}">
                      <a16:colId xmlns:a16="http://schemas.microsoft.com/office/drawing/2014/main" val="7538098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3009954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1090024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400320629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49969364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768090111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14243782"/>
                    </a:ext>
                  </a:extLst>
                </a:gridCol>
                <a:gridCol w="1057178">
                  <a:extLst>
                    <a:ext uri="{9D8B030D-6E8A-4147-A177-3AD203B41FA5}">
                      <a16:colId xmlns:a16="http://schemas.microsoft.com/office/drawing/2014/main" val="3404273570"/>
                    </a:ext>
                  </a:extLst>
                </a:gridCol>
              </a:tblGrid>
              <a:tr h="627027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Número de Grupo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Nombre del Tutor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Estilo de Enseñanza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1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Hanken Grotesk" charset="0"/>
                        </a:rPr>
                        <a:t>Estudiante</a:t>
                      </a:r>
                      <a:r>
                        <a:rPr lang="en-US" sz="1200" b="1" dirty="0">
                          <a:latin typeface="Hanken Grotesk" charset="0"/>
                        </a:rPr>
                        <a:t> 2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3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4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Hanken Grotesk" charset="0"/>
                        </a:rPr>
                        <a:t>Estudiante</a:t>
                      </a:r>
                      <a:r>
                        <a:rPr lang="en-US" sz="1200" b="1" dirty="0">
                          <a:latin typeface="Hanken Grotesk" charset="0"/>
                        </a:rPr>
                        <a:t> 5</a:t>
                      </a: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483129006"/>
                  </a:ext>
                </a:extLst>
              </a:tr>
              <a:tr h="627027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1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Óscar Ramírez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Facilitador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Marcelo Hernández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Vanessa López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Javier Solís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794773773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2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Patricia González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Autoridad Formal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Ricardo Jiménez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Valeria Pérez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673274077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3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Jorge Mendoza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Modelo Personal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Sofía Martínez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Mateo Ortiz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717924499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4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Irene Sandoval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Experto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Antonio Ruíz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1057285475"/>
                  </a:ext>
                </a:extLst>
              </a:tr>
              <a:tr h="627027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5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Miguel Ángel López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Delegador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Camila Gómez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Esperanza Reyes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3248769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0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Estudiantes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2132703" y="4152476"/>
            <a:ext cx="4878593" cy="57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Mientras aumente el tamaño del grupo de tutoría, mayor cantidad de estudiantes son emparejados.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720079"/>
              </p:ext>
            </p:extLst>
          </p:nvPr>
        </p:nvGraphicFramePr>
        <p:xfrm>
          <a:off x="1520168" y="911631"/>
          <a:ext cx="6103664" cy="3173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/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=210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99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2590663" y="910010"/>
            <a:ext cx="3962672" cy="529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Gracias al Apoyo de:</a:t>
            </a:r>
            <a:endParaRPr sz="2800" dirty="0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AC1EC418-4E73-C8BB-F2E7-FCF530875C48}"/>
              </a:ext>
            </a:extLst>
          </p:cNvPr>
          <p:cNvSpPr txBox="1">
            <a:spLocks/>
          </p:cNvSpPr>
          <p:nvPr/>
        </p:nvSpPr>
        <p:spPr>
          <a:xfrm>
            <a:off x="709134" y="3173666"/>
            <a:ext cx="7725731" cy="143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just"/>
            <a:r>
              <a:rPr lang="es-PA" sz="1600" b="1" dirty="0"/>
              <a:t>Objetivo: </a:t>
            </a:r>
            <a:r>
              <a:rPr lang="es-ES" sz="1600" dirty="0"/>
              <a:t>Diseñar y poner a prueba un sistema web basado en los modelos pedagógicos de Estilos de Aprendizaje y Estilos de Enseñanza, así como en la Teoría del Emparejamiento, que facilite un emparejamiento aproximado entre Estudiantes y Tutores en #PilandoAndo, el programa de intervenciones educativas masivas de la Fundación Ayudinga, maximizando la eficacia de estas.</a:t>
            </a:r>
            <a:endParaRPr lang="en-US" sz="1600" dirty="0"/>
          </a:p>
        </p:txBody>
      </p:sp>
      <p:pic>
        <p:nvPicPr>
          <p:cNvPr id="1026" name="Picture 2" descr="Canal de Panamá Logo PNG Vector">
            <a:extLst>
              <a:ext uri="{FF2B5EF4-FFF2-40B4-BE49-F238E27FC236}">
                <a16:creationId xmlns:a16="http://schemas.microsoft.com/office/drawing/2014/main" id="{75BC8132-071F-AC39-2E51-0CF05774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02" y="1740548"/>
            <a:ext cx="1866553" cy="10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BE88A298-3E91-EF35-EF04-0FFF9D06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529" y="1911064"/>
            <a:ext cx="2113392" cy="6606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Tutores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946956" y="4230264"/>
            <a:ext cx="5250083" cy="57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Relación de inversa proporcionalidad entre el tamaño del grupo de tutoría y los tutores emparejados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243955"/>
              </p:ext>
            </p:extLst>
          </p:nvPr>
        </p:nvGraphicFramePr>
        <p:xfrm>
          <a:off x="1765197" y="844040"/>
          <a:ext cx="5613603" cy="338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/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39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75887" y="21419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Informe del Sistema de Gestión Educativa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0D5EB-D7C1-4B3D-80E1-C46AFA76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7" y="844040"/>
            <a:ext cx="3583467" cy="402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3ED04-AFDE-6EC9-FCDB-641BFA90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4" y="921283"/>
            <a:ext cx="4439187" cy="3300933"/>
          </a:xfrm>
          <a:prstGeom prst="rect">
            <a:avLst/>
          </a:prstGeom>
        </p:spPr>
      </p:pic>
      <p:sp>
        <p:nvSpPr>
          <p:cNvPr id="9" name="Google Shape;796;p57">
            <a:extLst>
              <a:ext uri="{FF2B5EF4-FFF2-40B4-BE49-F238E27FC236}">
                <a16:creationId xmlns:a16="http://schemas.microsoft.com/office/drawing/2014/main" id="{A147B1C8-1267-07B0-033E-2B1C33B0B050}"/>
              </a:ext>
            </a:extLst>
          </p:cNvPr>
          <p:cNvSpPr txBox="1">
            <a:spLocks/>
          </p:cNvSpPr>
          <p:nvPr/>
        </p:nvSpPr>
        <p:spPr>
          <a:xfrm>
            <a:off x="4286353" y="4222217"/>
            <a:ext cx="4439188" cy="591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dirty="0">
                <a:latin typeface="Hanken Grotesk" charset="0"/>
              </a:rPr>
              <a:t>I</a:t>
            </a:r>
            <a:r>
              <a:rPr lang="en-US" dirty="0" err="1">
                <a:latin typeface="Hanken Grotesk" charset="0"/>
              </a:rPr>
              <a:t>nformación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en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Tiempo</a:t>
            </a:r>
            <a:r>
              <a:rPr lang="en-US" dirty="0">
                <a:latin typeface="Hanken Grotesk" charset="0"/>
              </a:rPr>
              <a:t> Real para la </a:t>
            </a:r>
            <a:r>
              <a:rPr lang="en-US" dirty="0" err="1">
                <a:latin typeface="Hanken Grotesk" charset="0"/>
              </a:rPr>
              <a:t>toma</a:t>
            </a:r>
            <a:r>
              <a:rPr lang="en-US" dirty="0">
                <a:latin typeface="Hanken Grotesk" charset="0"/>
              </a:rPr>
              <a:t> de </a:t>
            </a:r>
            <a:r>
              <a:rPr lang="en-US" dirty="0" err="1">
                <a:latin typeface="Hanken Grotesk" charset="0"/>
              </a:rPr>
              <a:t>decisiones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educativas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en</a:t>
            </a:r>
            <a:r>
              <a:rPr lang="en-US" dirty="0">
                <a:latin typeface="Hanken Grotesk" charset="0"/>
              </a:rPr>
              <a:t> #PilandoAndo</a:t>
            </a:r>
          </a:p>
        </p:txBody>
      </p:sp>
    </p:spTree>
    <p:extLst>
      <p:ext uri="{BB962C8B-B14F-4D97-AF65-F5344CB8AC3E}">
        <p14:creationId xmlns:p14="http://schemas.microsoft.com/office/powerpoint/2010/main" val="6620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/>
          <p:nvPr/>
        </p:nvSpPr>
        <p:spPr>
          <a:xfrm>
            <a:off x="463792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title"/>
          </p:nvPr>
        </p:nvSpPr>
        <p:spPr>
          <a:xfrm>
            <a:off x="720000" y="2513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795" name="Google Shape;795;p57"/>
          <p:cNvSpPr txBox="1">
            <a:spLocks noGrp="1"/>
          </p:cNvSpPr>
          <p:nvPr>
            <p:ph type="subTitle" idx="1"/>
          </p:nvPr>
        </p:nvSpPr>
        <p:spPr>
          <a:xfrm>
            <a:off x="988587" y="1910713"/>
            <a:ext cx="3029387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aplicó la prueba de Grasha-Riechmann a 210 estudiantes y 60 tutores en un estudio exploratorio.</a:t>
            </a:r>
            <a:endParaRPr dirty="0"/>
          </a:p>
        </p:txBody>
      </p:sp>
      <p:sp>
        <p:nvSpPr>
          <p:cNvPr id="796" name="Google Shape;796;p57"/>
          <p:cNvSpPr txBox="1">
            <a:spLocks noGrp="1"/>
          </p:cNvSpPr>
          <p:nvPr>
            <p:ph type="subTitle" idx="2"/>
          </p:nvPr>
        </p:nvSpPr>
        <p:spPr>
          <a:xfrm>
            <a:off x="4965924" y="1661662"/>
            <a:ext cx="3749116" cy="1286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pueden emparejar tutores y estudiantes basados en el modelo pedagógico de Grasha Riechmann, tomando en cuenta sus preferencias en una adaptación del Algoritmo de Gale-Shapley.</a:t>
            </a:r>
            <a:endParaRPr dirty="0"/>
          </a:p>
        </p:txBody>
      </p:sp>
      <p:sp>
        <p:nvSpPr>
          <p:cNvPr id="797" name="Google Shape;797;p57"/>
          <p:cNvSpPr txBox="1">
            <a:spLocks noGrp="1"/>
          </p:cNvSpPr>
          <p:nvPr>
            <p:ph type="subTitle" idx="3"/>
          </p:nvPr>
        </p:nvSpPr>
        <p:spPr>
          <a:xfrm>
            <a:off x="988587" y="3336725"/>
            <a:ext cx="2889539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creó una aplicación web que permite administrar una sesión de #PilandoAndo.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8" name="Google Shape;798;p57"/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4997425" y="3336725"/>
                <a:ext cx="3847635" cy="112286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Se encontró que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 = 7 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𝑒𝑠𝑡𝑢𝑑𝑖𝑎𝑛𝑡𝑒𝑠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𝑔𝑟𝑢𝑝𝑜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dirty="0"/>
                  <a:t>es la combinación óptima que satisface la Demanda de Estudiantes y la Oferta de Tutores en #PilandoAndoPaLaU V2.0 2023.</a:t>
                </a:r>
                <a:endParaRPr dirty="0"/>
              </a:p>
            </p:txBody>
          </p:sp>
        </mc:Choice>
        <mc:Fallback>
          <p:sp>
            <p:nvSpPr>
              <p:cNvPr id="798" name="Google Shape;798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4997425" y="3336725"/>
                <a:ext cx="3847635" cy="1122862"/>
              </a:xfrm>
              <a:prstGeom prst="rect">
                <a:avLst/>
              </a:prstGeom>
              <a:blipFill>
                <a:blip r:embed="rId3"/>
                <a:stretch>
                  <a:fillRect l="-475" r="-1426" b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9" name="Google Shape;799;p57"/>
          <p:cNvSpPr txBox="1">
            <a:spLocks noGrp="1"/>
          </p:cNvSpPr>
          <p:nvPr>
            <p:ph type="subTitle" idx="5"/>
          </p:nvPr>
        </p:nvSpPr>
        <p:spPr>
          <a:xfrm>
            <a:off x="988588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#PilandoAndoPaLaU</a:t>
            </a:r>
            <a:endParaRPr dirty="0"/>
          </a:p>
        </p:txBody>
      </p:sp>
      <p:sp>
        <p:nvSpPr>
          <p:cNvPr id="800" name="Google Shape;800;p57"/>
          <p:cNvSpPr txBox="1">
            <a:spLocks noGrp="1"/>
          </p:cNvSpPr>
          <p:nvPr>
            <p:ph type="subTitle" idx="6"/>
          </p:nvPr>
        </p:nvSpPr>
        <p:spPr>
          <a:xfrm>
            <a:off x="5108650" y="1370306"/>
            <a:ext cx="3662083" cy="3969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sp>
        <p:nvSpPr>
          <p:cNvPr id="801" name="Google Shape;801;p57"/>
          <p:cNvSpPr txBox="1">
            <a:spLocks noGrp="1"/>
          </p:cNvSpPr>
          <p:nvPr>
            <p:ph type="subTitle" idx="7"/>
          </p:nvPr>
        </p:nvSpPr>
        <p:spPr>
          <a:xfrm>
            <a:off x="988587" y="3011600"/>
            <a:ext cx="3597358" cy="4351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</a:t>
            </a:r>
            <a:endParaRPr dirty="0"/>
          </a:p>
        </p:txBody>
      </p:sp>
      <p:sp>
        <p:nvSpPr>
          <p:cNvPr id="802" name="Google Shape;802;p57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3115358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Resultados</a:t>
            </a:r>
            <a:endParaRPr dirty="0"/>
          </a:p>
        </p:txBody>
      </p:sp>
      <p:grpSp>
        <p:nvGrpSpPr>
          <p:cNvPr id="809" name="Google Shape;809;p57"/>
          <p:cNvGrpSpPr/>
          <p:nvPr/>
        </p:nvGrpSpPr>
        <p:grpSpPr>
          <a:xfrm>
            <a:off x="549950" y="1410450"/>
            <a:ext cx="343975" cy="344100"/>
            <a:chOff x="1003188" y="1986175"/>
            <a:chExt cx="343975" cy="344100"/>
          </a:xfrm>
        </p:grpSpPr>
        <p:sp>
          <p:nvSpPr>
            <p:cNvPr id="810" name="Google Shape;810;p57"/>
            <p:cNvSpPr/>
            <p:nvPr/>
          </p:nvSpPr>
          <p:spPr>
            <a:xfrm>
              <a:off x="1090863" y="1986175"/>
              <a:ext cx="168650" cy="173150"/>
            </a:xfrm>
            <a:custGeom>
              <a:avLst/>
              <a:gdLst/>
              <a:ahLst/>
              <a:cxnLst/>
              <a:rect l="l" t="t" r="r" b="b"/>
              <a:pathLst>
                <a:path w="6746" h="6926" extrusionOk="0">
                  <a:moveTo>
                    <a:pt x="1743" y="1503"/>
                  </a:moveTo>
                  <a:cubicBezTo>
                    <a:pt x="2471" y="1503"/>
                    <a:pt x="3075" y="2056"/>
                    <a:pt x="3075" y="2825"/>
                  </a:cubicBezTo>
                  <a:lnTo>
                    <a:pt x="3075" y="3553"/>
                  </a:lnTo>
                  <a:lnTo>
                    <a:pt x="1917" y="3553"/>
                  </a:lnTo>
                  <a:cubicBezTo>
                    <a:pt x="1189" y="3553"/>
                    <a:pt x="595" y="2959"/>
                    <a:pt x="595" y="2231"/>
                  </a:cubicBezTo>
                  <a:lnTo>
                    <a:pt x="595" y="1503"/>
                  </a:lnTo>
                  <a:close/>
                  <a:moveTo>
                    <a:pt x="6151" y="2825"/>
                  </a:moveTo>
                  <a:lnTo>
                    <a:pt x="6151" y="3553"/>
                  </a:lnTo>
                  <a:cubicBezTo>
                    <a:pt x="6151" y="4281"/>
                    <a:pt x="5546" y="4835"/>
                    <a:pt x="4818" y="4835"/>
                  </a:cubicBezTo>
                  <a:lnTo>
                    <a:pt x="3670" y="4835"/>
                  </a:lnTo>
                  <a:lnTo>
                    <a:pt x="3670" y="4107"/>
                  </a:lnTo>
                  <a:cubicBezTo>
                    <a:pt x="3670" y="3379"/>
                    <a:pt x="4265" y="2825"/>
                    <a:pt x="4992" y="2825"/>
                  </a:cubicBezTo>
                  <a:close/>
                  <a:moveTo>
                    <a:pt x="3362" y="0"/>
                  </a:moveTo>
                  <a:cubicBezTo>
                    <a:pt x="3208" y="0"/>
                    <a:pt x="3075" y="156"/>
                    <a:pt x="3075" y="303"/>
                  </a:cubicBezTo>
                  <a:lnTo>
                    <a:pt x="3075" y="1421"/>
                  </a:lnTo>
                  <a:cubicBezTo>
                    <a:pt x="2727" y="1113"/>
                    <a:pt x="2255" y="908"/>
                    <a:pt x="1743" y="908"/>
                  </a:cubicBezTo>
                  <a:lnTo>
                    <a:pt x="297" y="908"/>
                  </a:lnTo>
                  <a:cubicBezTo>
                    <a:pt x="123" y="908"/>
                    <a:pt x="0" y="1031"/>
                    <a:pt x="0" y="1206"/>
                  </a:cubicBezTo>
                  <a:lnTo>
                    <a:pt x="0" y="2231"/>
                  </a:lnTo>
                  <a:cubicBezTo>
                    <a:pt x="0" y="3256"/>
                    <a:pt x="851" y="4107"/>
                    <a:pt x="1917" y="4107"/>
                  </a:cubicBezTo>
                  <a:lnTo>
                    <a:pt x="3075" y="4107"/>
                  </a:lnTo>
                  <a:lnTo>
                    <a:pt x="3075" y="5132"/>
                  </a:lnTo>
                  <a:lnTo>
                    <a:pt x="3075" y="6629"/>
                  </a:lnTo>
                  <a:cubicBezTo>
                    <a:pt x="3075" y="6752"/>
                    <a:pt x="3157" y="6885"/>
                    <a:pt x="3332" y="6926"/>
                  </a:cubicBezTo>
                  <a:cubicBezTo>
                    <a:pt x="3496" y="6926"/>
                    <a:pt x="3670" y="6803"/>
                    <a:pt x="3670" y="6629"/>
                  </a:cubicBezTo>
                  <a:lnTo>
                    <a:pt x="3670" y="5429"/>
                  </a:lnTo>
                  <a:lnTo>
                    <a:pt x="4818" y="5429"/>
                  </a:lnTo>
                  <a:cubicBezTo>
                    <a:pt x="5895" y="5429"/>
                    <a:pt x="6745" y="4578"/>
                    <a:pt x="6745" y="3553"/>
                  </a:cubicBezTo>
                  <a:lnTo>
                    <a:pt x="6745" y="2528"/>
                  </a:lnTo>
                  <a:cubicBezTo>
                    <a:pt x="6745" y="2354"/>
                    <a:pt x="6612" y="2231"/>
                    <a:pt x="6448" y="2231"/>
                  </a:cubicBezTo>
                  <a:lnTo>
                    <a:pt x="4992" y="2231"/>
                  </a:lnTo>
                  <a:cubicBezTo>
                    <a:pt x="4480" y="2231"/>
                    <a:pt x="4008" y="2395"/>
                    <a:pt x="3670" y="2743"/>
                  </a:cubicBezTo>
                  <a:lnTo>
                    <a:pt x="3670" y="303"/>
                  </a:lnTo>
                  <a:cubicBezTo>
                    <a:pt x="3670" y="180"/>
                    <a:pt x="3588" y="6"/>
                    <a:pt x="3414" y="6"/>
                  </a:cubicBezTo>
                  <a:cubicBezTo>
                    <a:pt x="3396" y="2"/>
                    <a:pt x="3379" y="0"/>
                    <a:pt x="336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1003188" y="2144500"/>
              <a:ext cx="343975" cy="185775"/>
            </a:xfrm>
            <a:custGeom>
              <a:avLst/>
              <a:gdLst/>
              <a:ahLst/>
              <a:cxnLst/>
              <a:rect l="l" t="t" r="r" b="b"/>
              <a:pathLst>
                <a:path w="13759" h="7431" extrusionOk="0">
                  <a:moveTo>
                    <a:pt x="6873" y="584"/>
                  </a:moveTo>
                  <a:cubicBezTo>
                    <a:pt x="7777" y="584"/>
                    <a:pt x="8639" y="1011"/>
                    <a:pt x="9186" y="1751"/>
                  </a:cubicBezTo>
                  <a:cubicBezTo>
                    <a:pt x="9145" y="1751"/>
                    <a:pt x="9145" y="1751"/>
                    <a:pt x="9094" y="1700"/>
                  </a:cubicBezTo>
                  <a:cubicBezTo>
                    <a:pt x="8889" y="1659"/>
                    <a:pt x="8674" y="1577"/>
                    <a:pt x="8376" y="1577"/>
                  </a:cubicBezTo>
                  <a:cubicBezTo>
                    <a:pt x="7772" y="1577"/>
                    <a:pt x="7218" y="1915"/>
                    <a:pt x="6880" y="2387"/>
                  </a:cubicBezTo>
                  <a:cubicBezTo>
                    <a:pt x="6531" y="1915"/>
                    <a:pt x="5978" y="1577"/>
                    <a:pt x="5383" y="1577"/>
                  </a:cubicBezTo>
                  <a:cubicBezTo>
                    <a:pt x="5086" y="1577"/>
                    <a:pt x="4870" y="1659"/>
                    <a:pt x="4655" y="1700"/>
                  </a:cubicBezTo>
                  <a:cubicBezTo>
                    <a:pt x="4614" y="1751"/>
                    <a:pt x="4614" y="1751"/>
                    <a:pt x="4573" y="1751"/>
                  </a:cubicBezTo>
                  <a:cubicBezTo>
                    <a:pt x="4911" y="1280"/>
                    <a:pt x="5424" y="931"/>
                    <a:pt x="5978" y="726"/>
                  </a:cubicBezTo>
                  <a:cubicBezTo>
                    <a:pt x="6274" y="630"/>
                    <a:pt x="6576" y="584"/>
                    <a:pt x="6873" y="584"/>
                  </a:cubicBezTo>
                  <a:close/>
                  <a:moveTo>
                    <a:pt x="5424" y="2172"/>
                  </a:moveTo>
                  <a:cubicBezTo>
                    <a:pt x="6070" y="2172"/>
                    <a:pt x="6582" y="2725"/>
                    <a:pt x="6582" y="3371"/>
                  </a:cubicBezTo>
                  <a:lnTo>
                    <a:pt x="6582" y="4314"/>
                  </a:lnTo>
                  <a:cubicBezTo>
                    <a:pt x="6193" y="4099"/>
                    <a:pt x="5762" y="3966"/>
                    <a:pt x="5301" y="3966"/>
                  </a:cubicBezTo>
                  <a:lnTo>
                    <a:pt x="1026" y="3966"/>
                  </a:lnTo>
                  <a:lnTo>
                    <a:pt x="1026" y="3330"/>
                  </a:lnTo>
                  <a:cubicBezTo>
                    <a:pt x="1026" y="3074"/>
                    <a:pt x="1282" y="2817"/>
                    <a:pt x="1580" y="2817"/>
                  </a:cubicBezTo>
                  <a:cubicBezTo>
                    <a:pt x="2646" y="2817"/>
                    <a:pt x="3712" y="2643"/>
                    <a:pt x="4737" y="2305"/>
                  </a:cubicBezTo>
                  <a:cubicBezTo>
                    <a:pt x="4788" y="2305"/>
                    <a:pt x="4829" y="2305"/>
                    <a:pt x="4829" y="2264"/>
                  </a:cubicBezTo>
                  <a:cubicBezTo>
                    <a:pt x="5045" y="2213"/>
                    <a:pt x="5168" y="2172"/>
                    <a:pt x="5424" y="2172"/>
                  </a:cubicBezTo>
                  <a:close/>
                  <a:moveTo>
                    <a:pt x="8325" y="2172"/>
                  </a:moveTo>
                  <a:cubicBezTo>
                    <a:pt x="8581" y="2172"/>
                    <a:pt x="8715" y="2213"/>
                    <a:pt x="8930" y="2264"/>
                  </a:cubicBezTo>
                  <a:cubicBezTo>
                    <a:pt x="8930" y="2305"/>
                    <a:pt x="8971" y="2305"/>
                    <a:pt x="9012" y="2305"/>
                  </a:cubicBezTo>
                  <a:cubicBezTo>
                    <a:pt x="10037" y="2643"/>
                    <a:pt x="11103" y="2817"/>
                    <a:pt x="12170" y="2817"/>
                  </a:cubicBezTo>
                  <a:cubicBezTo>
                    <a:pt x="12477" y="2817"/>
                    <a:pt x="12733" y="3074"/>
                    <a:pt x="12733" y="3330"/>
                  </a:cubicBezTo>
                  <a:lnTo>
                    <a:pt x="12733" y="3966"/>
                  </a:lnTo>
                  <a:lnTo>
                    <a:pt x="8458" y="3966"/>
                  </a:lnTo>
                  <a:cubicBezTo>
                    <a:pt x="7987" y="3966"/>
                    <a:pt x="7556" y="4099"/>
                    <a:pt x="7177" y="4314"/>
                  </a:cubicBezTo>
                  <a:lnTo>
                    <a:pt x="7177" y="3371"/>
                  </a:lnTo>
                  <a:cubicBezTo>
                    <a:pt x="7177" y="2725"/>
                    <a:pt x="7690" y="2172"/>
                    <a:pt x="8325" y="2172"/>
                  </a:cubicBezTo>
                  <a:close/>
                  <a:moveTo>
                    <a:pt x="13154" y="4570"/>
                  </a:moveTo>
                  <a:lnTo>
                    <a:pt x="13154" y="5719"/>
                  </a:lnTo>
                  <a:lnTo>
                    <a:pt x="8243" y="5719"/>
                  </a:lnTo>
                  <a:cubicBezTo>
                    <a:pt x="7946" y="5719"/>
                    <a:pt x="7690" y="5934"/>
                    <a:pt x="7649" y="6231"/>
                  </a:cubicBezTo>
                  <a:cubicBezTo>
                    <a:pt x="7556" y="6569"/>
                    <a:pt x="7259" y="6826"/>
                    <a:pt x="6880" y="6826"/>
                  </a:cubicBezTo>
                  <a:cubicBezTo>
                    <a:pt x="6490" y="6826"/>
                    <a:pt x="6193" y="6569"/>
                    <a:pt x="6111" y="6231"/>
                  </a:cubicBezTo>
                  <a:cubicBezTo>
                    <a:pt x="6070" y="5934"/>
                    <a:pt x="5814" y="5719"/>
                    <a:pt x="5506" y="5719"/>
                  </a:cubicBezTo>
                  <a:lnTo>
                    <a:pt x="596" y="5719"/>
                  </a:lnTo>
                  <a:lnTo>
                    <a:pt x="596" y="4570"/>
                  </a:lnTo>
                  <a:lnTo>
                    <a:pt x="5301" y="4570"/>
                  </a:lnTo>
                  <a:cubicBezTo>
                    <a:pt x="5814" y="4570"/>
                    <a:pt x="6326" y="4775"/>
                    <a:pt x="6664" y="5124"/>
                  </a:cubicBezTo>
                  <a:cubicBezTo>
                    <a:pt x="6726" y="5186"/>
                    <a:pt x="6800" y="5216"/>
                    <a:pt x="6876" y="5216"/>
                  </a:cubicBezTo>
                  <a:cubicBezTo>
                    <a:pt x="6952" y="5216"/>
                    <a:pt x="7028" y="5186"/>
                    <a:pt x="7095" y="5124"/>
                  </a:cubicBezTo>
                  <a:cubicBezTo>
                    <a:pt x="7474" y="4775"/>
                    <a:pt x="7946" y="4570"/>
                    <a:pt x="8458" y="4570"/>
                  </a:cubicBezTo>
                  <a:close/>
                  <a:moveTo>
                    <a:pt x="6872" y="1"/>
                  </a:moveTo>
                  <a:cubicBezTo>
                    <a:pt x="6513" y="1"/>
                    <a:pt x="6156" y="54"/>
                    <a:pt x="5814" y="162"/>
                  </a:cubicBezTo>
                  <a:cubicBezTo>
                    <a:pt x="4911" y="470"/>
                    <a:pt x="4143" y="1105"/>
                    <a:pt x="3763" y="1956"/>
                  </a:cubicBezTo>
                  <a:cubicBezTo>
                    <a:pt x="3035" y="2131"/>
                    <a:pt x="2308" y="2213"/>
                    <a:pt x="1580" y="2213"/>
                  </a:cubicBezTo>
                  <a:cubicBezTo>
                    <a:pt x="985" y="2213"/>
                    <a:pt x="473" y="2725"/>
                    <a:pt x="473" y="3330"/>
                  </a:cubicBezTo>
                  <a:lnTo>
                    <a:pt x="473" y="3966"/>
                  </a:lnTo>
                  <a:lnTo>
                    <a:pt x="298" y="3966"/>
                  </a:lnTo>
                  <a:cubicBezTo>
                    <a:pt x="124" y="3966"/>
                    <a:pt x="1" y="4099"/>
                    <a:pt x="1" y="4263"/>
                  </a:cubicBezTo>
                  <a:lnTo>
                    <a:pt x="1" y="6016"/>
                  </a:lnTo>
                  <a:cubicBezTo>
                    <a:pt x="1" y="6190"/>
                    <a:pt x="124" y="6313"/>
                    <a:pt x="298" y="6313"/>
                  </a:cubicBezTo>
                  <a:lnTo>
                    <a:pt x="5506" y="6313"/>
                  </a:lnTo>
                  <a:cubicBezTo>
                    <a:pt x="5506" y="6313"/>
                    <a:pt x="5557" y="6313"/>
                    <a:pt x="5557" y="6364"/>
                  </a:cubicBezTo>
                  <a:cubicBezTo>
                    <a:pt x="5680" y="6959"/>
                    <a:pt x="6234" y="7431"/>
                    <a:pt x="6880" y="7431"/>
                  </a:cubicBezTo>
                  <a:cubicBezTo>
                    <a:pt x="7515" y="7431"/>
                    <a:pt x="8069" y="6959"/>
                    <a:pt x="8202" y="6364"/>
                  </a:cubicBezTo>
                  <a:cubicBezTo>
                    <a:pt x="8202" y="6313"/>
                    <a:pt x="8243" y="6313"/>
                    <a:pt x="8243" y="6313"/>
                  </a:cubicBezTo>
                  <a:lnTo>
                    <a:pt x="13451" y="6313"/>
                  </a:lnTo>
                  <a:cubicBezTo>
                    <a:pt x="13625" y="6313"/>
                    <a:pt x="13758" y="6190"/>
                    <a:pt x="13758" y="6016"/>
                  </a:cubicBezTo>
                  <a:lnTo>
                    <a:pt x="13758" y="4263"/>
                  </a:lnTo>
                  <a:cubicBezTo>
                    <a:pt x="13758" y="4099"/>
                    <a:pt x="13625" y="3966"/>
                    <a:pt x="13451" y="3966"/>
                  </a:cubicBezTo>
                  <a:lnTo>
                    <a:pt x="13328" y="3966"/>
                  </a:lnTo>
                  <a:lnTo>
                    <a:pt x="13328" y="3330"/>
                  </a:lnTo>
                  <a:cubicBezTo>
                    <a:pt x="13328" y="2725"/>
                    <a:pt x="12815" y="2213"/>
                    <a:pt x="12221" y="2213"/>
                  </a:cubicBezTo>
                  <a:cubicBezTo>
                    <a:pt x="11452" y="2213"/>
                    <a:pt x="10724" y="2131"/>
                    <a:pt x="10037" y="1956"/>
                  </a:cubicBezTo>
                  <a:cubicBezTo>
                    <a:pt x="9658" y="1239"/>
                    <a:pt x="9053" y="634"/>
                    <a:pt x="8325" y="296"/>
                  </a:cubicBezTo>
                  <a:cubicBezTo>
                    <a:pt x="7858" y="100"/>
                    <a:pt x="7363" y="1"/>
                    <a:pt x="687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>
            <a:off x="4711150" y="1410638"/>
            <a:ext cx="321650" cy="343725"/>
            <a:chOff x="4017663" y="1976825"/>
            <a:chExt cx="321650" cy="343725"/>
          </a:xfrm>
        </p:grpSpPr>
        <p:sp>
          <p:nvSpPr>
            <p:cNvPr id="813" name="Google Shape;813;p57"/>
            <p:cNvSpPr/>
            <p:nvPr/>
          </p:nvSpPr>
          <p:spPr>
            <a:xfrm>
              <a:off x="4224988" y="1984275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0" y="0"/>
                  </a:moveTo>
                  <a:lnTo>
                    <a:pt x="0" y="1538"/>
                  </a:lnTo>
                  <a:cubicBezTo>
                    <a:pt x="0" y="1702"/>
                    <a:pt x="164" y="1835"/>
                    <a:pt x="298" y="1835"/>
                  </a:cubicBezTo>
                  <a:lnTo>
                    <a:pt x="1323" y="1835"/>
                  </a:lnTo>
                  <a:lnTo>
                    <a:pt x="1323" y="2860"/>
                  </a:lnTo>
                  <a:cubicBezTo>
                    <a:pt x="1323" y="3035"/>
                    <a:pt x="1446" y="3158"/>
                    <a:pt x="1620" y="3158"/>
                  </a:cubicBezTo>
                  <a:lnTo>
                    <a:pt x="3158" y="3158"/>
                  </a:lnTo>
                  <a:lnTo>
                    <a:pt x="3158" y="2563"/>
                  </a:lnTo>
                  <a:lnTo>
                    <a:pt x="1917" y="2563"/>
                  </a:lnTo>
                  <a:lnTo>
                    <a:pt x="1917" y="1538"/>
                  </a:lnTo>
                  <a:cubicBezTo>
                    <a:pt x="1917" y="1405"/>
                    <a:pt x="1794" y="1282"/>
                    <a:pt x="1620" y="1282"/>
                  </a:cubicBezTo>
                  <a:lnTo>
                    <a:pt x="595" y="128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4224988" y="2234150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1620" y="0"/>
                  </a:moveTo>
                  <a:cubicBezTo>
                    <a:pt x="1446" y="0"/>
                    <a:pt x="1323" y="123"/>
                    <a:pt x="1323" y="298"/>
                  </a:cubicBezTo>
                  <a:lnTo>
                    <a:pt x="1323" y="1323"/>
                  </a:lnTo>
                  <a:lnTo>
                    <a:pt x="298" y="1323"/>
                  </a:lnTo>
                  <a:cubicBezTo>
                    <a:pt x="164" y="1323"/>
                    <a:pt x="0" y="1446"/>
                    <a:pt x="0" y="1620"/>
                  </a:cubicBezTo>
                  <a:lnTo>
                    <a:pt x="0" y="3158"/>
                  </a:lnTo>
                  <a:lnTo>
                    <a:pt x="595" y="3158"/>
                  </a:lnTo>
                  <a:lnTo>
                    <a:pt x="595" y="1917"/>
                  </a:lnTo>
                  <a:lnTo>
                    <a:pt x="1620" y="1917"/>
                  </a:lnTo>
                  <a:cubicBezTo>
                    <a:pt x="1794" y="1917"/>
                    <a:pt x="1917" y="1794"/>
                    <a:pt x="1917" y="1620"/>
                  </a:cubicBezTo>
                  <a:lnTo>
                    <a:pt x="1917" y="595"/>
                  </a:lnTo>
                  <a:lnTo>
                    <a:pt x="3158" y="595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4267538" y="2141125"/>
              <a:ext cx="18225" cy="15125"/>
            </a:xfrm>
            <a:custGeom>
              <a:avLst/>
              <a:gdLst/>
              <a:ahLst/>
              <a:cxnLst/>
              <a:rect l="l" t="t" r="r" b="b"/>
              <a:pathLst>
                <a:path w="729" h="605" extrusionOk="0">
                  <a:moveTo>
                    <a:pt x="349" y="0"/>
                  </a:moveTo>
                  <a:cubicBezTo>
                    <a:pt x="257" y="0"/>
                    <a:pt x="174" y="41"/>
                    <a:pt x="92" y="133"/>
                  </a:cubicBezTo>
                  <a:cubicBezTo>
                    <a:pt x="0" y="390"/>
                    <a:pt x="133" y="605"/>
                    <a:pt x="349" y="605"/>
                  </a:cubicBezTo>
                  <a:cubicBezTo>
                    <a:pt x="564" y="605"/>
                    <a:pt x="728" y="390"/>
                    <a:pt x="646" y="174"/>
                  </a:cubicBezTo>
                  <a:cubicBezTo>
                    <a:pt x="605" y="92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4017663" y="1976825"/>
              <a:ext cx="321650" cy="343725"/>
            </a:xfrm>
            <a:custGeom>
              <a:avLst/>
              <a:gdLst/>
              <a:ahLst/>
              <a:cxnLst/>
              <a:rect l="l" t="t" r="r" b="b"/>
              <a:pathLst>
                <a:path w="12866" h="13749" extrusionOk="0">
                  <a:moveTo>
                    <a:pt x="2399" y="595"/>
                  </a:moveTo>
                  <a:lnTo>
                    <a:pt x="2399" y="2471"/>
                  </a:lnTo>
                  <a:cubicBezTo>
                    <a:pt x="2184" y="2307"/>
                    <a:pt x="1886" y="2215"/>
                    <a:pt x="1589" y="2215"/>
                  </a:cubicBezTo>
                  <a:lnTo>
                    <a:pt x="1240" y="2215"/>
                  </a:lnTo>
                  <a:lnTo>
                    <a:pt x="1240" y="595"/>
                  </a:lnTo>
                  <a:close/>
                  <a:moveTo>
                    <a:pt x="1589" y="2820"/>
                  </a:moveTo>
                  <a:cubicBezTo>
                    <a:pt x="2009" y="2820"/>
                    <a:pt x="2399" y="3117"/>
                    <a:pt x="2399" y="3589"/>
                  </a:cubicBezTo>
                  <a:cubicBezTo>
                    <a:pt x="2399" y="4009"/>
                    <a:pt x="2050" y="4399"/>
                    <a:pt x="1589" y="4399"/>
                  </a:cubicBezTo>
                  <a:lnTo>
                    <a:pt x="605" y="4399"/>
                  </a:lnTo>
                  <a:lnTo>
                    <a:pt x="605" y="2820"/>
                  </a:lnTo>
                  <a:close/>
                  <a:moveTo>
                    <a:pt x="11707" y="5424"/>
                  </a:moveTo>
                  <a:cubicBezTo>
                    <a:pt x="12005" y="5424"/>
                    <a:pt x="12220" y="5680"/>
                    <a:pt x="12220" y="5936"/>
                  </a:cubicBezTo>
                  <a:lnTo>
                    <a:pt x="12220" y="7812"/>
                  </a:lnTo>
                  <a:cubicBezTo>
                    <a:pt x="12220" y="8110"/>
                    <a:pt x="12005" y="8325"/>
                    <a:pt x="11707" y="8325"/>
                  </a:cubicBezTo>
                  <a:lnTo>
                    <a:pt x="10385" y="8325"/>
                  </a:lnTo>
                  <a:cubicBezTo>
                    <a:pt x="9534" y="8325"/>
                    <a:pt x="8847" y="7638"/>
                    <a:pt x="8888" y="6787"/>
                  </a:cubicBezTo>
                  <a:cubicBezTo>
                    <a:pt x="8929" y="6018"/>
                    <a:pt x="9575" y="5424"/>
                    <a:pt x="10344" y="5424"/>
                  </a:cubicBezTo>
                  <a:close/>
                  <a:moveTo>
                    <a:pt x="2399" y="4737"/>
                  </a:moveTo>
                  <a:lnTo>
                    <a:pt x="2399" y="9012"/>
                  </a:lnTo>
                  <a:cubicBezTo>
                    <a:pt x="2184" y="8838"/>
                    <a:pt x="1886" y="8756"/>
                    <a:pt x="1589" y="8756"/>
                  </a:cubicBezTo>
                  <a:lnTo>
                    <a:pt x="1240" y="8756"/>
                  </a:lnTo>
                  <a:lnTo>
                    <a:pt x="1240" y="4993"/>
                  </a:lnTo>
                  <a:lnTo>
                    <a:pt x="1589" y="4993"/>
                  </a:lnTo>
                  <a:cubicBezTo>
                    <a:pt x="1886" y="4993"/>
                    <a:pt x="2184" y="4870"/>
                    <a:pt x="2399" y="4737"/>
                  </a:cubicBezTo>
                  <a:close/>
                  <a:moveTo>
                    <a:pt x="1589" y="9350"/>
                  </a:moveTo>
                  <a:cubicBezTo>
                    <a:pt x="2009" y="9350"/>
                    <a:pt x="2399" y="9688"/>
                    <a:pt x="2399" y="10119"/>
                  </a:cubicBezTo>
                  <a:cubicBezTo>
                    <a:pt x="2399" y="10591"/>
                    <a:pt x="2050" y="10929"/>
                    <a:pt x="1589" y="10929"/>
                  </a:cubicBezTo>
                  <a:lnTo>
                    <a:pt x="605" y="10929"/>
                  </a:lnTo>
                  <a:lnTo>
                    <a:pt x="605" y="9350"/>
                  </a:lnTo>
                  <a:close/>
                  <a:moveTo>
                    <a:pt x="2399" y="11277"/>
                  </a:moveTo>
                  <a:lnTo>
                    <a:pt x="2399" y="13153"/>
                  </a:lnTo>
                  <a:lnTo>
                    <a:pt x="1240" y="13153"/>
                  </a:lnTo>
                  <a:lnTo>
                    <a:pt x="1240" y="11534"/>
                  </a:lnTo>
                  <a:lnTo>
                    <a:pt x="1589" y="11534"/>
                  </a:lnTo>
                  <a:cubicBezTo>
                    <a:pt x="1886" y="11534"/>
                    <a:pt x="2184" y="11441"/>
                    <a:pt x="2399" y="11277"/>
                  </a:cubicBezTo>
                  <a:close/>
                  <a:moveTo>
                    <a:pt x="11154" y="595"/>
                  </a:moveTo>
                  <a:lnTo>
                    <a:pt x="11154" y="4819"/>
                  </a:lnTo>
                  <a:lnTo>
                    <a:pt x="10385" y="4819"/>
                  </a:lnTo>
                  <a:cubicBezTo>
                    <a:pt x="9226" y="4819"/>
                    <a:pt x="8293" y="5762"/>
                    <a:pt x="8334" y="6921"/>
                  </a:cubicBezTo>
                  <a:cubicBezTo>
                    <a:pt x="8334" y="8028"/>
                    <a:pt x="9226" y="8920"/>
                    <a:pt x="10385" y="8920"/>
                  </a:cubicBezTo>
                  <a:lnTo>
                    <a:pt x="11154" y="8920"/>
                  </a:lnTo>
                  <a:lnTo>
                    <a:pt x="11154" y="13194"/>
                  </a:lnTo>
                  <a:lnTo>
                    <a:pt x="2993" y="13194"/>
                  </a:lnTo>
                  <a:lnTo>
                    <a:pt x="2993" y="595"/>
                  </a:lnTo>
                  <a:close/>
                  <a:moveTo>
                    <a:pt x="943" y="1"/>
                  </a:moveTo>
                  <a:cubicBezTo>
                    <a:pt x="769" y="1"/>
                    <a:pt x="646" y="124"/>
                    <a:pt x="646" y="298"/>
                  </a:cubicBezTo>
                  <a:lnTo>
                    <a:pt x="646" y="2215"/>
                  </a:lnTo>
                  <a:lnTo>
                    <a:pt x="308" y="2215"/>
                  </a:lnTo>
                  <a:cubicBezTo>
                    <a:pt x="133" y="2215"/>
                    <a:pt x="0" y="2348"/>
                    <a:pt x="0" y="2512"/>
                  </a:cubicBezTo>
                  <a:lnTo>
                    <a:pt x="0" y="4696"/>
                  </a:lnTo>
                  <a:cubicBezTo>
                    <a:pt x="0" y="4819"/>
                    <a:pt x="133" y="4993"/>
                    <a:pt x="308" y="4993"/>
                  </a:cubicBezTo>
                  <a:lnTo>
                    <a:pt x="646" y="4993"/>
                  </a:lnTo>
                  <a:lnTo>
                    <a:pt x="646" y="8756"/>
                  </a:lnTo>
                  <a:lnTo>
                    <a:pt x="308" y="8756"/>
                  </a:lnTo>
                  <a:cubicBezTo>
                    <a:pt x="133" y="8756"/>
                    <a:pt x="0" y="8879"/>
                    <a:pt x="0" y="9053"/>
                  </a:cubicBezTo>
                  <a:lnTo>
                    <a:pt x="0" y="11226"/>
                  </a:lnTo>
                  <a:cubicBezTo>
                    <a:pt x="0" y="11400"/>
                    <a:pt x="133" y="11534"/>
                    <a:pt x="308" y="11534"/>
                  </a:cubicBezTo>
                  <a:lnTo>
                    <a:pt x="646" y="11534"/>
                  </a:lnTo>
                  <a:lnTo>
                    <a:pt x="646" y="13451"/>
                  </a:lnTo>
                  <a:cubicBezTo>
                    <a:pt x="646" y="13625"/>
                    <a:pt x="769" y="13748"/>
                    <a:pt x="943" y="13748"/>
                  </a:cubicBezTo>
                  <a:lnTo>
                    <a:pt x="11451" y="13748"/>
                  </a:lnTo>
                  <a:cubicBezTo>
                    <a:pt x="11625" y="13748"/>
                    <a:pt x="11748" y="13625"/>
                    <a:pt x="11748" y="13451"/>
                  </a:cubicBezTo>
                  <a:lnTo>
                    <a:pt x="11748" y="8879"/>
                  </a:lnTo>
                  <a:cubicBezTo>
                    <a:pt x="12353" y="8879"/>
                    <a:pt x="12866" y="8407"/>
                    <a:pt x="12866" y="7771"/>
                  </a:cubicBezTo>
                  <a:lnTo>
                    <a:pt x="12866" y="5936"/>
                  </a:lnTo>
                  <a:cubicBezTo>
                    <a:pt x="12866" y="5332"/>
                    <a:pt x="12353" y="4870"/>
                    <a:pt x="11748" y="4819"/>
                  </a:cubicBezTo>
                  <a:lnTo>
                    <a:pt x="11748" y="298"/>
                  </a:lnTo>
                  <a:cubicBezTo>
                    <a:pt x="11748" y="124"/>
                    <a:pt x="11625" y="1"/>
                    <a:pt x="114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4126563" y="2048350"/>
              <a:ext cx="92050" cy="14875"/>
            </a:xfrm>
            <a:custGeom>
              <a:avLst/>
              <a:gdLst/>
              <a:ahLst/>
              <a:cxnLst/>
              <a:rect l="l" t="t" r="r" b="b"/>
              <a:pathLst>
                <a:path w="3682" h="595" extrusionOk="0">
                  <a:moveTo>
                    <a:pt x="308" y="0"/>
                  </a:moveTo>
                  <a:cubicBezTo>
                    <a:pt x="134" y="0"/>
                    <a:pt x="1" y="123"/>
                    <a:pt x="1" y="338"/>
                  </a:cubicBezTo>
                  <a:cubicBezTo>
                    <a:pt x="52" y="472"/>
                    <a:pt x="175" y="595"/>
                    <a:pt x="308" y="595"/>
                  </a:cubicBezTo>
                  <a:lnTo>
                    <a:pt x="3384" y="595"/>
                  </a:lnTo>
                  <a:cubicBezTo>
                    <a:pt x="3548" y="595"/>
                    <a:pt x="3681" y="420"/>
                    <a:pt x="3681" y="256"/>
                  </a:cubicBezTo>
                  <a:cubicBezTo>
                    <a:pt x="3640" y="82"/>
                    <a:pt x="3507" y="0"/>
                    <a:pt x="338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4137338" y="2092175"/>
              <a:ext cx="70500" cy="14875"/>
            </a:xfrm>
            <a:custGeom>
              <a:avLst/>
              <a:gdLst/>
              <a:ahLst/>
              <a:cxnLst/>
              <a:rect l="l" t="t" r="r" b="b"/>
              <a:pathLst>
                <a:path w="2820" h="595" extrusionOk="0">
                  <a:moveTo>
                    <a:pt x="298" y="0"/>
                  </a:moveTo>
                  <a:cubicBezTo>
                    <a:pt x="134" y="0"/>
                    <a:pt x="0" y="123"/>
                    <a:pt x="41" y="338"/>
                  </a:cubicBezTo>
                  <a:cubicBezTo>
                    <a:pt x="41" y="461"/>
                    <a:pt x="175" y="595"/>
                    <a:pt x="339" y="595"/>
                  </a:cubicBezTo>
                  <a:lnTo>
                    <a:pt x="2522" y="595"/>
                  </a:lnTo>
                  <a:cubicBezTo>
                    <a:pt x="2697" y="595"/>
                    <a:pt x="2820" y="420"/>
                    <a:pt x="2820" y="205"/>
                  </a:cubicBezTo>
                  <a:cubicBezTo>
                    <a:pt x="2779" y="82"/>
                    <a:pt x="2645" y="0"/>
                    <a:pt x="2481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5" name="Google Shape;825;p57"/>
          <p:cNvCxnSpPr>
            <a:cxnSpLocks/>
            <a:stCxn id="793" idx="2"/>
          </p:cNvCxnSpPr>
          <p:nvPr/>
        </p:nvCxnSpPr>
        <p:spPr>
          <a:xfrm>
            <a:off x="721942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57"/>
          <p:cNvCxnSpPr>
            <a:cxnSpLocks/>
          </p:cNvCxnSpPr>
          <p:nvPr/>
        </p:nvCxnSpPr>
        <p:spPr>
          <a:xfrm>
            <a:off x="721942" y="3408275"/>
            <a:ext cx="0" cy="177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57"/>
          <p:cNvCxnSpPr>
            <a:cxnSpLocks/>
          </p:cNvCxnSpPr>
          <p:nvPr/>
        </p:nvCxnSpPr>
        <p:spPr>
          <a:xfrm>
            <a:off x="487197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57"/>
          <p:cNvCxnSpPr>
            <a:cxnSpLocks/>
          </p:cNvCxnSpPr>
          <p:nvPr/>
        </p:nvCxnSpPr>
        <p:spPr>
          <a:xfrm>
            <a:off x="4871975" y="3408275"/>
            <a:ext cx="0" cy="178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6F3364-03C8-C7C9-61AF-C849A2A6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52519" y="3019706"/>
            <a:ext cx="341406" cy="317019"/>
          </a:xfrm>
          <a:prstGeom prst="rect">
            <a:avLst/>
          </a:prstGeom>
        </p:spPr>
      </p:pic>
      <p:grpSp>
        <p:nvGrpSpPr>
          <p:cNvPr id="3" name="Google Shape;10446;p78">
            <a:extLst>
              <a:ext uri="{FF2B5EF4-FFF2-40B4-BE49-F238E27FC236}">
                <a16:creationId xmlns:a16="http://schemas.microsoft.com/office/drawing/2014/main" id="{D7CDF36C-7EF2-BF56-D061-5CAB72728166}"/>
              </a:ext>
            </a:extLst>
          </p:cNvPr>
          <p:cNvGrpSpPr/>
          <p:nvPr/>
        </p:nvGrpSpPr>
        <p:grpSpPr>
          <a:xfrm>
            <a:off x="4711150" y="2998160"/>
            <a:ext cx="359154" cy="360109"/>
            <a:chOff x="-44528075" y="1982825"/>
            <a:chExt cx="300900" cy="301700"/>
          </a:xfrm>
        </p:grpSpPr>
        <p:sp>
          <p:nvSpPr>
            <p:cNvPr id="4" name="Google Shape;10447;p78">
              <a:extLst>
                <a:ext uri="{FF2B5EF4-FFF2-40B4-BE49-F238E27FC236}">
                  <a16:creationId xmlns:a16="http://schemas.microsoft.com/office/drawing/2014/main" id="{07F13B79-0665-CC10-DE06-0634F952F4F5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48;p78">
              <a:extLst>
                <a:ext uri="{FF2B5EF4-FFF2-40B4-BE49-F238E27FC236}">
                  <a16:creationId xmlns:a16="http://schemas.microsoft.com/office/drawing/2014/main" id="{8AFC12D4-C363-7B71-ACAC-35A50ACAA69C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49;p78">
              <a:extLst>
                <a:ext uri="{FF2B5EF4-FFF2-40B4-BE49-F238E27FC236}">
                  <a16:creationId xmlns:a16="http://schemas.microsoft.com/office/drawing/2014/main" id="{33488641-2EEE-3038-B164-972DEFCAA3B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50;p78">
              <a:extLst>
                <a:ext uri="{FF2B5EF4-FFF2-40B4-BE49-F238E27FC236}">
                  <a16:creationId xmlns:a16="http://schemas.microsoft.com/office/drawing/2014/main" id="{695F65C0-D542-2187-B64B-ECE7DB079FC2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51;p78">
              <a:extLst>
                <a:ext uri="{FF2B5EF4-FFF2-40B4-BE49-F238E27FC236}">
                  <a16:creationId xmlns:a16="http://schemas.microsoft.com/office/drawing/2014/main" id="{AF5F3AD9-18AD-3FAD-FC73-FCAF083093E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52;p78">
              <a:extLst>
                <a:ext uri="{FF2B5EF4-FFF2-40B4-BE49-F238E27FC236}">
                  <a16:creationId xmlns:a16="http://schemas.microsoft.com/office/drawing/2014/main" id="{ED1B6358-D145-7154-F17C-B18DD27E6A4F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53;p78">
              <a:extLst>
                <a:ext uri="{FF2B5EF4-FFF2-40B4-BE49-F238E27FC236}">
                  <a16:creationId xmlns:a16="http://schemas.microsoft.com/office/drawing/2014/main" id="{7D205918-9836-64DB-5D1F-5D3FB8F12681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Trabajos Futuros</a:t>
            </a:r>
            <a:endParaRPr dirty="0"/>
          </a:p>
        </p:txBody>
      </p:sp>
      <p:sp>
        <p:nvSpPr>
          <p:cNvPr id="5" name="Google Shape;398;p41">
            <a:extLst>
              <a:ext uri="{FF2B5EF4-FFF2-40B4-BE49-F238E27FC236}">
                <a16:creationId xmlns:a16="http://schemas.microsoft.com/office/drawing/2014/main" id="{A1025C25-1804-B122-AB60-365D42A4CF2B}"/>
              </a:ext>
            </a:extLst>
          </p:cNvPr>
          <p:cNvSpPr txBox="1">
            <a:spLocks/>
          </p:cNvSpPr>
          <p:nvPr/>
        </p:nvSpPr>
        <p:spPr>
          <a:xfrm>
            <a:off x="1526567" y="1178747"/>
            <a:ext cx="5863938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Medición continua de los Estilos de Aprendizaje del Estudiante y Estilos de Enseñanza del Tutor</a:t>
            </a:r>
            <a:endParaRPr lang="en-US" sz="2000" dirty="0">
              <a:latin typeface="Hanken Grotesk" charset="0"/>
            </a:endParaRP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CBA09A44-A08C-71D7-B9A9-F267E46E86A2}"/>
              </a:ext>
            </a:extLst>
          </p:cNvPr>
          <p:cNvSpPr txBox="1">
            <a:spLocks/>
          </p:cNvSpPr>
          <p:nvPr/>
        </p:nvSpPr>
        <p:spPr>
          <a:xfrm>
            <a:off x="1226018" y="2287655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latin typeface="Hanken Grotesk" charset="0"/>
              </a:rPr>
              <a:t>Implementación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en</a:t>
            </a:r>
            <a:r>
              <a:rPr lang="en-US" sz="2000" dirty="0">
                <a:latin typeface="Hanken Grotesk" charset="0"/>
              </a:rPr>
              <a:t> la Plataforma de </a:t>
            </a:r>
            <a:r>
              <a:rPr lang="en-US" sz="2000" dirty="0" err="1">
                <a:latin typeface="Hanken Grotesk" charset="0"/>
              </a:rPr>
              <a:t>Educación</a:t>
            </a:r>
            <a:r>
              <a:rPr lang="en-US" sz="2000" dirty="0">
                <a:latin typeface="Hanken Grotesk" charset="0"/>
              </a:rPr>
              <a:t> Virtual de Ayudinga para la </a:t>
            </a:r>
            <a:r>
              <a:rPr lang="en-US" sz="2000" dirty="0" err="1">
                <a:latin typeface="Hanken Grotesk" charset="0"/>
              </a:rPr>
              <a:t>creación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rutas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aprendizaje</a:t>
            </a:r>
            <a:endParaRPr lang="en-US" sz="2000" dirty="0">
              <a:latin typeface="Hanken Grotesk" charset="0"/>
            </a:endParaRPr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717749" y="3396562"/>
            <a:ext cx="7708500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Recolección de datos educativos mapeando el sistema educativo en América Latina para el desarrollo de Políticas Públicas</a:t>
            </a:r>
            <a:endParaRPr lang="en-US" sz="20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786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  <p:grpSp>
        <p:nvGrpSpPr>
          <p:cNvPr id="405" name="Google Shape;405;p42"/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/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/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9" name="Google Shape;409;p42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Por</a:t>
            </a:r>
            <a:r>
              <a:rPr lang="en" sz="2000" dirty="0"/>
              <a:t> los que estuvieron, los que están y los que estarán</a:t>
            </a:r>
            <a:endParaRPr sz="2000" dirty="0"/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542D29C7-8335-F206-DE4B-ECC304ACB0A7}"/>
              </a:ext>
            </a:extLst>
          </p:cNvPr>
          <p:cNvSpPr txBox="1">
            <a:spLocks/>
          </p:cNvSpPr>
          <p:nvPr/>
        </p:nvSpPr>
        <p:spPr>
          <a:xfrm>
            <a:off x="720000" y="4698599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200" b="1" i="1" dirty="0"/>
              <a:t>Foto Cortesía</a:t>
            </a:r>
            <a:r>
              <a:rPr lang="es-PA" sz="1200" i="1" dirty="0"/>
              <a:t>: Niko </a:t>
            </a:r>
            <a:r>
              <a:rPr lang="es-PA" sz="1200" i="1" dirty="0" err="1"/>
              <a:t>Kosmas</a:t>
            </a:r>
            <a:r>
              <a:rPr lang="es-PA" sz="1200" i="1" dirty="0"/>
              <a:t>, Oficina de Asuntos Corporativos, Canal de Panamá</a:t>
            </a:r>
            <a:endParaRPr 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34290" y="1616717"/>
            <a:ext cx="767541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¡Gracias por su Atención!</a:t>
            </a:r>
            <a:endParaRPr sz="46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623299" y="3087635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Hanken Grotesk"/>
                <a:ea typeface="Hanken Grotesk"/>
                <a:cs typeface="Hanken Grotesk"/>
                <a:sym typeface="Hanken Grotesk"/>
              </a:rPr>
              <a:t>Correspondencia a: </a:t>
            </a:r>
            <a:r>
              <a:rPr lang="en" sz="1800" dirty="0">
                <a:latin typeface="Hanken Grotesk"/>
                <a:ea typeface="Hanken Grotesk"/>
                <a:cs typeface="Hanken Grotesk"/>
                <a:sym typeface="Hanken Grotesk"/>
              </a:rPr>
              <a:t>Johel Heraclio Batista Cárdenas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</a:t>
            </a:r>
            <a:r>
              <a:rPr lang="en" sz="1800" dirty="0">
                <a:hlinkClick r:id="rId3"/>
              </a:rPr>
              <a:t>johel.batista@utp.ac.pa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+507 6920-4843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fisc.utp.ac.pa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623299" y="521671"/>
            <a:ext cx="5897400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800" b="1" dirty="0"/>
              <a:t>Universidad Tecnológica de Panamá</a:t>
            </a:r>
          </a:p>
          <a:p>
            <a:pPr marL="0" indent="0" algn="ctr"/>
            <a:r>
              <a:rPr lang="es-PA" sz="1800" b="1" dirty="0"/>
              <a:t>Facultad de Ingeniería en Sistemas Computacionales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737062" y="4688378"/>
            <a:ext cx="7675418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200" i="1" dirty="0"/>
              <a:t>Licencia Creative </a:t>
            </a:r>
            <a:r>
              <a:rPr lang="es-PA" sz="1200" i="1" dirty="0" err="1"/>
              <a:t>Commons</a:t>
            </a:r>
            <a:r>
              <a:rPr lang="es-PA" sz="1200" i="1" dirty="0"/>
              <a:t> Atribución-</a:t>
            </a:r>
            <a:r>
              <a:rPr lang="es-PA" sz="1200" i="1" dirty="0" err="1"/>
              <a:t>NoComercial</a:t>
            </a:r>
            <a:r>
              <a:rPr lang="es-PA" sz="1200" i="1" dirty="0"/>
              <a:t> 4.0 Internacional (CC BY-NC 4.0 DEED)</a:t>
            </a:r>
            <a:endParaRPr lang="en-US" sz="1200" i="1" dirty="0"/>
          </a:p>
        </p:txBody>
      </p:sp>
      <p:pic>
        <p:nvPicPr>
          <p:cNvPr id="6" name="Picture 5" descr="A black and white sign with a person in a circle&#10;&#10;Description automatically generated">
            <a:extLst>
              <a:ext uri="{FF2B5EF4-FFF2-40B4-BE49-F238E27FC236}">
                <a16:creationId xmlns:a16="http://schemas.microsoft.com/office/drawing/2014/main" id="{594437B9-2F8B-C6D8-D91F-6C4F08FD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4768332"/>
            <a:ext cx="556343" cy="1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8278" y="2467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#PilandoAndo</a:t>
            </a:r>
            <a:endParaRPr dirty="0"/>
          </a:p>
        </p:txBody>
      </p:sp>
      <p:sp>
        <p:nvSpPr>
          <p:cNvPr id="620" name="Google Shape;620;p51"/>
          <p:cNvSpPr txBox="1"/>
          <p:nvPr/>
        </p:nvSpPr>
        <p:spPr>
          <a:xfrm>
            <a:off x="5098326" y="1207750"/>
            <a:ext cx="2949804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Tutorías Masivas y Libres de Matemáticas, nacido en 2020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1" name="Google Shape;621;p51"/>
          <p:cNvSpPr txBox="1"/>
          <p:nvPr/>
        </p:nvSpPr>
        <p:spPr>
          <a:xfrm>
            <a:off x="5094378" y="2051967"/>
            <a:ext cx="3383822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Estudiantes entre 16-20 años que toman el examen de admisión PAA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5094378" y="3740993"/>
            <a:ext cx="3447194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Convocatoria a través de las redes sociales de Fundación Ayudinga y el Canal de Panamá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3" name="Google Shape;623;p51"/>
          <p:cNvSpPr txBox="1"/>
          <p:nvPr/>
        </p:nvSpPr>
        <p:spPr>
          <a:xfrm>
            <a:off x="5145800" y="2952548"/>
            <a:ext cx="3660152" cy="58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Tendencia determinística hacia la búsqueda de "la respuesta correcta".</a:t>
            </a:r>
          </a:p>
        </p:txBody>
      </p:sp>
      <p:sp>
        <p:nvSpPr>
          <p:cNvPr id="624" name="Google Shape;624;p51"/>
          <p:cNvSpPr txBox="1"/>
          <p:nvPr/>
        </p:nvSpPr>
        <p:spPr>
          <a:xfrm>
            <a:off x="665800" y="2586275"/>
            <a:ext cx="137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Contexto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2884875" y="132264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Formato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6" name="Google Shape;626;p51"/>
          <p:cNvSpPr txBox="1"/>
          <p:nvPr/>
        </p:nvSpPr>
        <p:spPr>
          <a:xfrm>
            <a:off x="2884875" y="216636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Público Objetivo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2884875" y="301007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2884875" y="385379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629" name="Google Shape;629;p51"/>
          <p:cNvCxnSpPr>
            <a:stCxn id="624" idx="3"/>
            <a:endCxn id="625" idx="1"/>
          </p:cNvCxnSpPr>
          <p:nvPr/>
        </p:nvCxnSpPr>
        <p:spPr>
          <a:xfrm rot="10800000" flipH="1">
            <a:off x="2040700" y="15596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1"/>
          <p:cNvCxnSpPr>
            <a:stCxn id="624" idx="3"/>
            <a:endCxn id="626" idx="1"/>
          </p:cNvCxnSpPr>
          <p:nvPr/>
        </p:nvCxnSpPr>
        <p:spPr>
          <a:xfrm rot="10800000" flipH="1">
            <a:off x="2040700" y="24035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1"/>
          <p:cNvCxnSpPr>
            <a:cxnSpLocks/>
            <a:stCxn id="624" idx="3"/>
            <a:endCxn id="627" idx="1"/>
          </p:cNvCxnSpPr>
          <p:nvPr/>
        </p:nvCxnSpPr>
        <p:spPr>
          <a:xfrm>
            <a:off x="2040700" y="28253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1"/>
          <p:cNvCxnSpPr>
            <a:stCxn id="624" idx="3"/>
            <a:endCxn id="628" idx="1"/>
          </p:cNvCxnSpPr>
          <p:nvPr/>
        </p:nvCxnSpPr>
        <p:spPr>
          <a:xfrm>
            <a:off x="2040700" y="28253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3" name="Google Shape;633;p51"/>
          <p:cNvGrpSpPr/>
          <p:nvPr/>
        </p:nvGrpSpPr>
        <p:grpSpPr>
          <a:xfrm>
            <a:off x="1095870" y="1996617"/>
            <a:ext cx="514759" cy="516741"/>
            <a:chOff x="1751813" y="2520150"/>
            <a:chExt cx="343700" cy="345000"/>
          </a:xfrm>
        </p:grpSpPr>
        <p:sp>
          <p:nvSpPr>
            <p:cNvPr id="634" name="Google Shape;634;p51"/>
            <p:cNvSpPr/>
            <p:nvPr/>
          </p:nvSpPr>
          <p:spPr>
            <a:xfrm>
              <a:off x="1949413" y="2527850"/>
              <a:ext cx="14900" cy="328850"/>
            </a:xfrm>
            <a:custGeom>
              <a:avLst/>
              <a:gdLst/>
              <a:ahLst/>
              <a:cxnLst/>
              <a:rect l="l" t="t" r="r" b="b"/>
              <a:pathLst>
                <a:path w="596" h="13154" extrusionOk="0">
                  <a:moveTo>
                    <a:pt x="0" y="0"/>
                  </a:moveTo>
                  <a:lnTo>
                    <a:pt x="0" y="13153"/>
                  </a:lnTo>
                  <a:lnTo>
                    <a:pt x="595" y="1315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905588" y="2527850"/>
              <a:ext cx="14900" cy="329875"/>
            </a:xfrm>
            <a:custGeom>
              <a:avLst/>
              <a:gdLst/>
              <a:ahLst/>
              <a:cxnLst/>
              <a:rect l="l" t="t" r="r" b="b"/>
              <a:pathLst>
                <a:path w="596" h="13195" extrusionOk="0">
                  <a:moveTo>
                    <a:pt x="0" y="0"/>
                  </a:moveTo>
                  <a:lnTo>
                    <a:pt x="0" y="13194"/>
                  </a:lnTo>
                  <a:lnTo>
                    <a:pt x="595" y="13194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2044238" y="2575775"/>
              <a:ext cx="43850" cy="14900"/>
            </a:xfrm>
            <a:custGeom>
              <a:avLst/>
              <a:gdLst/>
              <a:ahLst/>
              <a:cxnLst/>
              <a:rect l="l" t="t" r="r" b="b"/>
              <a:pathLst>
                <a:path w="175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1754" y="59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751813" y="2520150"/>
              <a:ext cx="256325" cy="345000"/>
            </a:xfrm>
            <a:custGeom>
              <a:avLst/>
              <a:gdLst/>
              <a:ahLst/>
              <a:cxnLst/>
              <a:rect l="l" t="t" r="r" b="b"/>
              <a:pathLst>
                <a:path w="10253" h="13800" extrusionOk="0">
                  <a:moveTo>
                    <a:pt x="9135" y="606"/>
                  </a:moveTo>
                  <a:cubicBezTo>
                    <a:pt x="9442" y="606"/>
                    <a:pt x="9647" y="862"/>
                    <a:pt x="9647" y="1118"/>
                  </a:cubicBezTo>
                  <a:lnTo>
                    <a:pt x="9647" y="12692"/>
                  </a:lnTo>
                  <a:cubicBezTo>
                    <a:pt x="9647" y="12990"/>
                    <a:pt x="9442" y="13205"/>
                    <a:pt x="9135" y="13205"/>
                  </a:cubicBezTo>
                  <a:lnTo>
                    <a:pt x="595" y="13205"/>
                  </a:lnTo>
                  <a:lnTo>
                    <a:pt x="595" y="606"/>
                  </a:lnTo>
                  <a:close/>
                  <a:moveTo>
                    <a:pt x="298" y="1"/>
                  </a:moveTo>
                  <a:cubicBezTo>
                    <a:pt x="124" y="1"/>
                    <a:pt x="1" y="134"/>
                    <a:pt x="1" y="308"/>
                  </a:cubicBezTo>
                  <a:lnTo>
                    <a:pt x="1" y="13502"/>
                  </a:lnTo>
                  <a:cubicBezTo>
                    <a:pt x="1" y="13676"/>
                    <a:pt x="124" y="13799"/>
                    <a:pt x="298" y="13799"/>
                  </a:cubicBezTo>
                  <a:lnTo>
                    <a:pt x="9135" y="13799"/>
                  </a:lnTo>
                  <a:cubicBezTo>
                    <a:pt x="9740" y="13799"/>
                    <a:pt x="10252" y="13287"/>
                    <a:pt x="10252" y="12692"/>
                  </a:cubicBezTo>
                  <a:lnTo>
                    <a:pt x="10252" y="1118"/>
                  </a:lnTo>
                  <a:cubicBezTo>
                    <a:pt x="10252" y="513"/>
                    <a:pt x="9740" y="1"/>
                    <a:pt x="91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2036813" y="2521350"/>
              <a:ext cx="58700" cy="343800"/>
            </a:xfrm>
            <a:custGeom>
              <a:avLst/>
              <a:gdLst/>
              <a:ahLst/>
              <a:cxnLst/>
              <a:rect l="l" t="t" r="r" b="b"/>
              <a:pathLst>
                <a:path w="2348" h="13752" extrusionOk="0">
                  <a:moveTo>
                    <a:pt x="1170" y="594"/>
                  </a:moveTo>
                  <a:cubicBezTo>
                    <a:pt x="1193" y="594"/>
                    <a:pt x="1217" y="596"/>
                    <a:pt x="1241" y="599"/>
                  </a:cubicBezTo>
                  <a:cubicBezTo>
                    <a:pt x="1538" y="599"/>
                    <a:pt x="1753" y="855"/>
                    <a:pt x="1753" y="1152"/>
                  </a:cubicBezTo>
                  <a:lnTo>
                    <a:pt x="1753" y="12214"/>
                  </a:lnTo>
                  <a:lnTo>
                    <a:pt x="1159" y="12942"/>
                  </a:lnTo>
                  <a:lnTo>
                    <a:pt x="605" y="12214"/>
                  </a:lnTo>
                  <a:lnTo>
                    <a:pt x="605" y="1152"/>
                  </a:lnTo>
                  <a:cubicBezTo>
                    <a:pt x="605" y="838"/>
                    <a:pt x="862" y="594"/>
                    <a:pt x="1170" y="594"/>
                  </a:cubicBezTo>
                  <a:close/>
                  <a:moveTo>
                    <a:pt x="1211" y="1"/>
                  </a:moveTo>
                  <a:cubicBezTo>
                    <a:pt x="1180" y="1"/>
                    <a:pt x="1149" y="2"/>
                    <a:pt x="1118" y="4"/>
                  </a:cubicBezTo>
                  <a:cubicBezTo>
                    <a:pt x="472" y="4"/>
                    <a:pt x="0" y="517"/>
                    <a:pt x="0" y="1152"/>
                  </a:cubicBezTo>
                  <a:lnTo>
                    <a:pt x="0" y="12347"/>
                  </a:lnTo>
                  <a:cubicBezTo>
                    <a:pt x="0" y="12388"/>
                    <a:pt x="0" y="12470"/>
                    <a:pt x="41" y="12511"/>
                  </a:cubicBezTo>
                  <a:lnTo>
                    <a:pt x="943" y="13628"/>
                  </a:lnTo>
                  <a:cubicBezTo>
                    <a:pt x="984" y="13710"/>
                    <a:pt x="1066" y="13751"/>
                    <a:pt x="1159" y="13751"/>
                  </a:cubicBezTo>
                  <a:cubicBezTo>
                    <a:pt x="1241" y="13751"/>
                    <a:pt x="1323" y="13710"/>
                    <a:pt x="1415" y="13628"/>
                  </a:cubicBezTo>
                  <a:lnTo>
                    <a:pt x="2266" y="12511"/>
                  </a:lnTo>
                  <a:cubicBezTo>
                    <a:pt x="2307" y="12470"/>
                    <a:pt x="2348" y="12388"/>
                    <a:pt x="2348" y="12347"/>
                  </a:cubicBezTo>
                  <a:lnTo>
                    <a:pt x="2348" y="1152"/>
                  </a:lnTo>
                  <a:cubicBezTo>
                    <a:pt x="2348" y="497"/>
                    <a:pt x="1844" y="1"/>
                    <a:pt x="12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795638" y="2565000"/>
              <a:ext cx="70500" cy="15150"/>
            </a:xfrm>
            <a:custGeom>
              <a:avLst/>
              <a:gdLst/>
              <a:ahLst/>
              <a:cxnLst/>
              <a:rect l="l" t="t" r="r" b="b"/>
              <a:pathLst>
                <a:path w="2820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2512" y="606"/>
                  </a:lnTo>
                  <a:cubicBezTo>
                    <a:pt x="2686" y="606"/>
                    <a:pt x="2820" y="431"/>
                    <a:pt x="2820" y="257"/>
                  </a:cubicBezTo>
                  <a:cubicBezTo>
                    <a:pt x="2769" y="93"/>
                    <a:pt x="2645" y="1"/>
                    <a:pt x="25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795638" y="2608825"/>
              <a:ext cx="48975" cy="15150"/>
            </a:xfrm>
            <a:custGeom>
              <a:avLst/>
              <a:gdLst/>
              <a:ahLst/>
              <a:cxnLst/>
              <a:rect l="l" t="t" r="r" b="b"/>
              <a:pathLst>
                <a:path w="1959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1620" y="606"/>
                  </a:lnTo>
                  <a:cubicBezTo>
                    <a:pt x="1795" y="606"/>
                    <a:pt x="1959" y="431"/>
                    <a:pt x="1918" y="257"/>
                  </a:cubicBezTo>
                  <a:cubicBezTo>
                    <a:pt x="1918" y="93"/>
                    <a:pt x="1743" y="1"/>
                    <a:pt x="1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468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Previo de #PilandoAndo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C0527-F26E-FBC9-3E7B-51ED63D4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8580" y="1269107"/>
            <a:ext cx="6646837" cy="874016"/>
          </a:xfrm>
          <a:prstGeom prst="rect">
            <a:avLst/>
          </a:prstGeom>
        </p:spPr>
      </p:pic>
      <p:sp>
        <p:nvSpPr>
          <p:cNvPr id="3" name="Google Shape;550;p47">
            <a:extLst>
              <a:ext uri="{FF2B5EF4-FFF2-40B4-BE49-F238E27FC236}">
                <a16:creationId xmlns:a16="http://schemas.microsoft.com/office/drawing/2014/main" id="{BDFE771A-B260-F5FF-9E4C-59B8F5790FE1}"/>
              </a:ext>
            </a:extLst>
          </p:cNvPr>
          <p:cNvSpPr txBox="1">
            <a:spLocks/>
          </p:cNvSpPr>
          <p:nvPr/>
        </p:nvSpPr>
        <p:spPr>
          <a:xfrm>
            <a:off x="4084315" y="3855431"/>
            <a:ext cx="3160957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Demanda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Estudiantes</a:t>
            </a:r>
            <a:r>
              <a:rPr lang="en-US" sz="1800" dirty="0">
                <a:latin typeface="Hanken Grotesk" charset="0"/>
              </a:rPr>
              <a:t> se </a:t>
            </a:r>
            <a:r>
              <a:rPr lang="en-US" sz="1800" dirty="0" err="1">
                <a:latin typeface="Hanken Grotesk" charset="0"/>
              </a:rPr>
              <a:t>ajusta</a:t>
            </a:r>
            <a:r>
              <a:rPr lang="en-US" sz="1800" dirty="0">
                <a:latin typeface="Hanken Grotesk" charset="0"/>
              </a:rPr>
              <a:t> a la </a:t>
            </a:r>
            <a:r>
              <a:rPr lang="en-US" sz="1800" dirty="0" err="1">
                <a:latin typeface="Hanken Grotesk" charset="0"/>
              </a:rPr>
              <a:t>Oferta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Tutores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99258" y="4521160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652B12-C609-954D-A050-3FDB0097D870}"/>
              </a:ext>
            </a:extLst>
          </p:cNvPr>
          <p:cNvCxnSpPr>
            <a:cxnSpLocks/>
          </p:cNvCxnSpPr>
          <p:nvPr/>
        </p:nvCxnSpPr>
        <p:spPr>
          <a:xfrm>
            <a:off x="3513513" y="2165393"/>
            <a:ext cx="0" cy="20077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19E367-229E-49EF-3E5C-D9FE191A9B52}"/>
              </a:ext>
            </a:extLst>
          </p:cNvPr>
          <p:cNvCxnSpPr/>
          <p:nvPr/>
        </p:nvCxnSpPr>
        <p:spPr>
          <a:xfrm>
            <a:off x="3513508" y="2660419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E24A1A-1A99-1255-33BC-858849ECCAE8}"/>
              </a:ext>
            </a:extLst>
          </p:cNvPr>
          <p:cNvCxnSpPr/>
          <p:nvPr/>
        </p:nvCxnSpPr>
        <p:spPr>
          <a:xfrm>
            <a:off x="3513508" y="3392239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8FEE7D-F200-69A3-AD66-E33CBB4DAE54}"/>
              </a:ext>
            </a:extLst>
          </p:cNvPr>
          <p:cNvCxnSpPr>
            <a:cxnSpLocks/>
          </p:cNvCxnSpPr>
          <p:nvPr/>
        </p:nvCxnSpPr>
        <p:spPr>
          <a:xfrm>
            <a:off x="3513508" y="4173131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550;p47">
            <a:extLst>
              <a:ext uri="{FF2B5EF4-FFF2-40B4-BE49-F238E27FC236}">
                <a16:creationId xmlns:a16="http://schemas.microsoft.com/office/drawing/2014/main" id="{3E095653-C758-6C88-3A08-DFBB3979A7E5}"/>
              </a:ext>
            </a:extLst>
          </p:cNvPr>
          <p:cNvSpPr txBox="1">
            <a:spLocks/>
          </p:cNvSpPr>
          <p:nvPr/>
        </p:nvSpPr>
        <p:spPr>
          <a:xfrm>
            <a:off x="4088476" y="3090625"/>
            <a:ext cx="2647599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D</a:t>
            </a:r>
            <a:r>
              <a:rPr lang="en-US" sz="1800" dirty="0" err="1">
                <a:latin typeface="Hanken Grotesk" charset="0"/>
              </a:rPr>
              <a:t>isciplina</a:t>
            </a:r>
            <a:r>
              <a:rPr lang="en-US" sz="1800" dirty="0">
                <a:latin typeface="Hanken Grotesk" charset="0"/>
              </a:rPr>
              <a:t> de cola FIFO (First Come, First Serve)</a:t>
            </a:r>
          </a:p>
        </p:txBody>
      </p:sp>
      <p:sp>
        <p:nvSpPr>
          <p:cNvPr id="25" name="Google Shape;550;p47">
            <a:extLst>
              <a:ext uri="{FF2B5EF4-FFF2-40B4-BE49-F238E27FC236}">
                <a16:creationId xmlns:a16="http://schemas.microsoft.com/office/drawing/2014/main" id="{5EAFA60E-D171-C6B1-FBFC-AD3B436F200B}"/>
              </a:ext>
            </a:extLst>
          </p:cNvPr>
          <p:cNvSpPr txBox="1">
            <a:spLocks/>
          </p:cNvSpPr>
          <p:nvPr/>
        </p:nvSpPr>
        <p:spPr>
          <a:xfrm>
            <a:off x="4084316" y="2325819"/>
            <a:ext cx="2917478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Organización por grados y edades de los estudiantes</a:t>
            </a:r>
            <a:endParaRPr lang="en-US" sz="18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Investigación</a:t>
            </a:r>
            <a:endParaRPr dirty="0"/>
          </a:p>
        </p:txBody>
      </p:sp>
      <p:sp>
        <p:nvSpPr>
          <p:cNvPr id="5" name="Google Shape;398;p41">
            <a:extLst>
              <a:ext uri="{FF2B5EF4-FFF2-40B4-BE49-F238E27FC236}">
                <a16:creationId xmlns:a16="http://schemas.microsoft.com/office/drawing/2014/main" id="{A1025C25-1804-B122-AB60-365D42A4CF2B}"/>
              </a:ext>
            </a:extLst>
          </p:cNvPr>
          <p:cNvSpPr txBox="1">
            <a:spLocks/>
          </p:cNvSpPr>
          <p:nvPr/>
        </p:nvSpPr>
        <p:spPr>
          <a:xfrm>
            <a:off x="1226018" y="1331691"/>
            <a:ext cx="6779355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Cómo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mejoramos</a:t>
            </a:r>
            <a:r>
              <a:rPr lang="en-US" sz="2000" dirty="0">
                <a:latin typeface="Hanken Grotesk" charset="0"/>
              </a:rPr>
              <a:t> la </a:t>
            </a:r>
            <a:r>
              <a:rPr lang="en-US" sz="2000" dirty="0" err="1">
                <a:latin typeface="Hanken Grotesk" charset="0"/>
              </a:rPr>
              <a:t>asignación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a un Tutor </a:t>
            </a:r>
            <a:r>
              <a:rPr lang="en-US" sz="2000" dirty="0" err="1">
                <a:latin typeface="Hanken Grotesk" charset="0"/>
              </a:rPr>
              <a:t>cuando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estos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llegan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una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sesión</a:t>
            </a:r>
            <a:r>
              <a:rPr lang="en-US" sz="2000" dirty="0">
                <a:latin typeface="Hanken Grotesk" charset="0"/>
              </a:rPr>
              <a:t> de #</a:t>
            </a:r>
            <a:r>
              <a:rPr lang="en-US" sz="2000" dirty="0" err="1">
                <a:latin typeface="Hanken Grotesk" charset="0"/>
              </a:rPr>
              <a:t>PilandoAndo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CBA09A44-A08C-71D7-B9A9-F267E46E86A2}"/>
              </a:ext>
            </a:extLst>
          </p:cNvPr>
          <p:cNvSpPr txBox="1">
            <a:spLocks/>
          </p:cNvSpPr>
          <p:nvPr/>
        </p:nvSpPr>
        <p:spPr>
          <a:xfrm>
            <a:off x="1226018" y="2287655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Existe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algún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modelo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pedagógico</a:t>
            </a:r>
            <a:r>
              <a:rPr lang="en-US" sz="2000" dirty="0">
                <a:latin typeface="Hanken Grotesk" charset="0"/>
              </a:rPr>
              <a:t> que </a:t>
            </a:r>
            <a:r>
              <a:rPr lang="en-US" sz="2000" dirty="0" err="1">
                <a:latin typeface="Hanken Grotesk" charset="0"/>
              </a:rPr>
              <a:t>permita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emparejar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y </a:t>
            </a:r>
            <a:r>
              <a:rPr lang="en-US" sz="2000" dirty="0" err="1">
                <a:latin typeface="Hanken Grotesk" charset="0"/>
              </a:rPr>
              <a:t>Tutores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226018" y="3243619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¿</a:t>
            </a:r>
            <a:r>
              <a:rPr lang="en-US" sz="2000" dirty="0">
                <a:latin typeface="Hanken Grotesk" charset="0"/>
              </a:rPr>
              <a:t>Es </a:t>
            </a:r>
            <a:r>
              <a:rPr lang="en-US" sz="2000" dirty="0" err="1">
                <a:latin typeface="Hanken Grotesk" charset="0"/>
              </a:rPr>
              <a:t>posible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encontrar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 para un Tutor y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Tutor para un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2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9165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 Sistémica para #PilandoAndo</a:t>
            </a:r>
            <a:endParaRPr dirty="0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 Propuesto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EFD5-84C1-0115-B974-9E306576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131956"/>
            <a:ext cx="674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82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Diseño</a:t>
            </a:r>
            <a:r>
              <a:rPr lang="en-US" dirty="0"/>
              <a:t> del </a:t>
            </a:r>
            <a:r>
              <a:rPr lang="en-US" dirty="0" err="1"/>
              <a:t>Experimento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A201AE-6FA1-10B2-7364-3E78F183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082618"/>
              </p:ext>
            </p:extLst>
          </p:nvPr>
        </p:nvGraphicFramePr>
        <p:xfrm>
          <a:off x="357678" y="1447889"/>
          <a:ext cx="8428644" cy="2117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erson sitting at a table looking at her phone&#10;&#10;Description automatically generated">
            <a:extLst>
              <a:ext uri="{FF2B5EF4-FFF2-40B4-BE49-F238E27FC236}">
                <a16:creationId xmlns:a16="http://schemas.microsoft.com/office/drawing/2014/main" id="{B33E9A29-3C99-80B2-2E8C-6D203D827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28" y="3192667"/>
            <a:ext cx="1801507" cy="1204517"/>
          </a:xfrm>
          <a:prstGeom prst="rect">
            <a:avLst/>
          </a:prstGeom>
        </p:spPr>
      </p:pic>
      <p:pic>
        <p:nvPicPr>
          <p:cNvPr id="13" name="Picture 12" descr="A group of boys sitting at a table&#10;&#10;Description automatically generated">
            <a:extLst>
              <a:ext uri="{FF2B5EF4-FFF2-40B4-BE49-F238E27FC236}">
                <a16:creationId xmlns:a16="http://schemas.microsoft.com/office/drawing/2014/main" id="{380CBCF6-6A8A-D5DC-3AC9-439649835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693" y="3196179"/>
            <a:ext cx="1801507" cy="1201005"/>
          </a:xfrm>
          <a:prstGeom prst="rect">
            <a:avLst/>
          </a:prstGeom>
        </p:spPr>
      </p:pic>
      <p:pic>
        <p:nvPicPr>
          <p:cNvPr id="19" name="Picture 18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4399010A-33C3-725B-D122-E513BAD01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8387" y="3192667"/>
            <a:ext cx="1794835" cy="1201005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932778-81C1-97AF-0EAD-EC545AAB42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1558" y="3338844"/>
            <a:ext cx="1979439" cy="908650"/>
          </a:xfrm>
          <a:prstGeom prst="rect">
            <a:avLst/>
          </a:prstGeom>
        </p:spPr>
      </p:pic>
      <p:grpSp>
        <p:nvGrpSpPr>
          <p:cNvPr id="22" name="Google Shape;10955;p80">
            <a:extLst>
              <a:ext uri="{FF2B5EF4-FFF2-40B4-BE49-F238E27FC236}">
                <a16:creationId xmlns:a16="http://schemas.microsoft.com/office/drawing/2014/main" id="{318434C3-7453-E4DA-D9C2-8686F2AB7616}"/>
              </a:ext>
            </a:extLst>
          </p:cNvPr>
          <p:cNvGrpSpPr/>
          <p:nvPr/>
        </p:nvGrpSpPr>
        <p:grpSpPr>
          <a:xfrm>
            <a:off x="4410762" y="947194"/>
            <a:ext cx="420796" cy="423033"/>
            <a:chOff x="-3852025" y="2764950"/>
            <a:chExt cx="291450" cy="293000"/>
          </a:xfrm>
          <a:solidFill>
            <a:schemeClr val="tx1"/>
          </a:solidFill>
        </p:grpSpPr>
        <p:sp>
          <p:nvSpPr>
            <p:cNvPr id="23" name="Google Shape;10956;p80">
              <a:extLst>
                <a:ext uri="{FF2B5EF4-FFF2-40B4-BE49-F238E27FC236}">
                  <a16:creationId xmlns:a16="http://schemas.microsoft.com/office/drawing/2014/main" id="{12515AC5-DBA8-C62F-5E80-E7869B25D90B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57;p80">
              <a:extLst>
                <a:ext uri="{FF2B5EF4-FFF2-40B4-BE49-F238E27FC236}">
                  <a16:creationId xmlns:a16="http://schemas.microsoft.com/office/drawing/2014/main" id="{9D6545F7-EE2D-AE7D-538A-E100A0A49A79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B80DD5-CDD8-9060-1415-732AA0006E38}"/>
              </a:ext>
            </a:extLst>
          </p:cNvPr>
          <p:cNvCxnSpPr/>
          <p:nvPr/>
        </p:nvCxnSpPr>
        <p:spPr>
          <a:xfrm flipV="1">
            <a:off x="1204012" y="1198263"/>
            <a:ext cx="3206750" cy="8001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E30AD4-09DE-F6F1-27BD-4E75A746E99E}"/>
              </a:ext>
            </a:extLst>
          </p:cNvPr>
          <p:cNvCxnSpPr>
            <a:cxnSpLocks/>
          </p:cNvCxnSpPr>
          <p:nvPr/>
        </p:nvCxnSpPr>
        <p:spPr>
          <a:xfrm flipV="1">
            <a:off x="3594446" y="1339850"/>
            <a:ext cx="920404" cy="660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BCDDBD-60AB-C4AC-BA52-B0AC72BE3791}"/>
              </a:ext>
            </a:extLst>
          </p:cNvPr>
          <p:cNvCxnSpPr>
            <a:cxnSpLocks/>
          </p:cNvCxnSpPr>
          <p:nvPr/>
        </p:nvCxnSpPr>
        <p:spPr>
          <a:xfrm flipH="1" flipV="1">
            <a:off x="4769005" y="1339850"/>
            <a:ext cx="1104745" cy="658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de Estudio</a:t>
            </a:r>
            <a:endParaRPr dirty="0"/>
          </a:p>
        </p:txBody>
      </p:sp>
      <p:sp>
        <p:nvSpPr>
          <p:cNvPr id="2" name="Google Shape;550;p47">
            <a:extLst>
              <a:ext uri="{FF2B5EF4-FFF2-40B4-BE49-F238E27FC236}">
                <a16:creationId xmlns:a16="http://schemas.microsoft.com/office/drawing/2014/main" id="{9BC37C5B-9D7A-A77A-B577-8F1E8C8DFF31}"/>
              </a:ext>
            </a:extLst>
          </p:cNvPr>
          <p:cNvSpPr txBox="1">
            <a:spLocks/>
          </p:cNvSpPr>
          <p:nvPr/>
        </p:nvSpPr>
        <p:spPr>
          <a:xfrm>
            <a:off x="1444322" y="3135913"/>
            <a:ext cx="263871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30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5EC62-D17C-285E-222B-622B0FB58FFC}"/>
              </a:ext>
            </a:extLst>
          </p:cNvPr>
          <p:cNvCxnSpPr>
            <a:cxnSpLocks/>
          </p:cNvCxnSpPr>
          <p:nvPr/>
        </p:nvCxnSpPr>
        <p:spPr>
          <a:xfrm>
            <a:off x="875072" y="1306952"/>
            <a:ext cx="0" cy="20336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46411-DB4A-3AF8-D66C-A09AF85925AA}"/>
              </a:ext>
            </a:extLst>
          </p:cNvPr>
          <p:cNvCxnSpPr/>
          <p:nvPr/>
        </p:nvCxnSpPr>
        <p:spPr>
          <a:xfrm>
            <a:off x="873515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9424D2-956D-6A2A-42FE-A59AA0F6AB29}"/>
              </a:ext>
            </a:extLst>
          </p:cNvPr>
          <p:cNvCxnSpPr/>
          <p:nvPr/>
        </p:nvCxnSpPr>
        <p:spPr>
          <a:xfrm>
            <a:off x="873515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50;p47">
            <a:extLst>
              <a:ext uri="{FF2B5EF4-FFF2-40B4-BE49-F238E27FC236}">
                <a16:creationId xmlns:a16="http://schemas.microsoft.com/office/drawing/2014/main" id="{F64D11D7-4F2D-A8A9-BD99-91F8C5F40787}"/>
              </a:ext>
            </a:extLst>
          </p:cNvPr>
          <p:cNvSpPr txBox="1">
            <a:spLocks/>
          </p:cNvSpPr>
          <p:nvPr/>
        </p:nvSpPr>
        <p:spPr>
          <a:xfrm>
            <a:off x="1425342" y="2608494"/>
            <a:ext cx="275617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Cuestionario de 60 ítems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4" name="Google Shape;550;p47">
            <a:extLst>
              <a:ext uri="{FF2B5EF4-FFF2-40B4-BE49-F238E27FC236}">
                <a16:creationId xmlns:a16="http://schemas.microsoft.com/office/drawing/2014/main" id="{729D8F9F-031C-EAF2-0CAA-2BDE7F5ECFB9}"/>
              </a:ext>
            </a:extLst>
          </p:cNvPr>
          <p:cNvSpPr txBox="1">
            <a:spLocks/>
          </p:cNvSpPr>
          <p:nvPr/>
        </p:nvSpPr>
        <p:spPr>
          <a:xfrm>
            <a:off x="1445890" y="2066963"/>
            <a:ext cx="1793168" cy="379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6 Dimensiones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5" name="Google Shape;550;p47">
            <a:extLst>
              <a:ext uri="{FF2B5EF4-FFF2-40B4-BE49-F238E27FC236}">
                <a16:creationId xmlns:a16="http://schemas.microsoft.com/office/drawing/2014/main" id="{2E8BA015-8841-5AD1-6831-8CD157669146}"/>
              </a:ext>
            </a:extLst>
          </p:cNvPr>
          <p:cNvSpPr txBox="1">
            <a:spLocks/>
          </p:cNvSpPr>
          <p:nvPr/>
        </p:nvSpPr>
        <p:spPr>
          <a:xfrm>
            <a:off x="448887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Aprendizaje (Estudiante)</a:t>
            </a:r>
            <a:endParaRPr lang="en-US" sz="1800" b="1" dirty="0">
              <a:latin typeface="Hanken Grotesk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D41AC8-7F87-AC19-24EF-74F4BF26B8A4}"/>
              </a:ext>
            </a:extLst>
          </p:cNvPr>
          <p:cNvCxnSpPr/>
          <p:nvPr/>
        </p:nvCxnSpPr>
        <p:spPr>
          <a:xfrm>
            <a:off x="873515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550;p47">
            <a:extLst>
              <a:ext uri="{FF2B5EF4-FFF2-40B4-BE49-F238E27FC236}">
                <a16:creationId xmlns:a16="http://schemas.microsoft.com/office/drawing/2014/main" id="{54E0D436-0523-B9DA-74D9-1DFA97F2245D}"/>
              </a:ext>
            </a:extLst>
          </p:cNvPr>
          <p:cNvSpPr txBox="1">
            <a:spLocks/>
          </p:cNvSpPr>
          <p:nvPr/>
        </p:nvSpPr>
        <p:spPr>
          <a:xfrm>
            <a:off x="4566515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Enseñanza</a:t>
            </a:r>
            <a:r>
              <a:rPr lang="en-US" sz="1800" b="1" dirty="0">
                <a:latin typeface="Hanken Grotesk" charset="0"/>
              </a:rPr>
              <a:t> (</a:t>
            </a:r>
            <a:r>
              <a:rPr lang="en-US" sz="1800" b="1" dirty="0" err="1">
                <a:latin typeface="Hanken Grotesk" charset="0"/>
              </a:rPr>
              <a:t>Tutores</a:t>
            </a:r>
            <a:r>
              <a:rPr lang="en-US" sz="1800" b="1" dirty="0">
                <a:latin typeface="Hanken Grotesk" charset="0"/>
              </a:rPr>
              <a:t>)</a:t>
            </a:r>
            <a:endParaRPr lang="es-PA" sz="1800" b="1" dirty="0">
              <a:latin typeface="Hanken Grotesk" charset="0"/>
            </a:endParaRPr>
          </a:p>
        </p:txBody>
      </p:sp>
      <p:sp>
        <p:nvSpPr>
          <p:cNvPr id="36" name="Google Shape;550;p47">
            <a:extLst>
              <a:ext uri="{FF2B5EF4-FFF2-40B4-BE49-F238E27FC236}">
                <a16:creationId xmlns:a16="http://schemas.microsoft.com/office/drawing/2014/main" id="{8C9DF8C3-B5BE-A3C9-4F11-2D6A19628877}"/>
              </a:ext>
            </a:extLst>
          </p:cNvPr>
          <p:cNvSpPr txBox="1">
            <a:spLocks/>
          </p:cNvSpPr>
          <p:nvPr/>
        </p:nvSpPr>
        <p:spPr>
          <a:xfrm>
            <a:off x="1444322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1453EB-73A0-4CE9-5CA8-DA58CE10C61E}"/>
              </a:ext>
            </a:extLst>
          </p:cNvPr>
          <p:cNvCxnSpPr>
            <a:cxnSpLocks/>
          </p:cNvCxnSpPr>
          <p:nvPr/>
        </p:nvCxnSpPr>
        <p:spPr>
          <a:xfrm>
            <a:off x="873515" y="3343456"/>
            <a:ext cx="55182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550;p47">
            <a:extLst>
              <a:ext uri="{FF2B5EF4-FFF2-40B4-BE49-F238E27FC236}">
                <a16:creationId xmlns:a16="http://schemas.microsoft.com/office/drawing/2014/main" id="{4A76F2D3-E759-9682-44C8-7D7E0BD0D606}"/>
              </a:ext>
            </a:extLst>
          </p:cNvPr>
          <p:cNvSpPr txBox="1">
            <a:spLocks/>
          </p:cNvSpPr>
          <p:nvPr/>
        </p:nvSpPr>
        <p:spPr>
          <a:xfrm>
            <a:off x="2856450" y="4193145"/>
            <a:ext cx="3398290" cy="339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latin typeface="Hanken Grotesk" charset="0"/>
              </a:rPr>
              <a:t>5 </a:t>
            </a:r>
            <a:r>
              <a:rPr lang="en-US" sz="1800" dirty="0" err="1">
                <a:latin typeface="Hanken Grotesk" charset="0"/>
              </a:rPr>
              <a:t>grados</a:t>
            </a:r>
            <a:r>
              <a:rPr lang="en-US" sz="1800" dirty="0">
                <a:latin typeface="Hanken Grotesk" charset="0"/>
              </a:rPr>
              <a:t> </a:t>
            </a:r>
            <a:r>
              <a:rPr lang="en-US" sz="1800" dirty="0" err="1">
                <a:latin typeface="Hanken Grotesk" charset="0"/>
              </a:rPr>
              <a:t>en</a:t>
            </a:r>
            <a:r>
              <a:rPr lang="en-US" sz="1800" dirty="0">
                <a:latin typeface="Hanken Grotesk" charset="0"/>
              </a:rPr>
              <a:t> la Escala de Likert</a:t>
            </a:r>
          </a:p>
        </p:txBody>
      </p:sp>
      <p:sp>
        <p:nvSpPr>
          <p:cNvPr id="39" name="Google Shape;550;p47">
            <a:extLst>
              <a:ext uri="{FF2B5EF4-FFF2-40B4-BE49-F238E27FC236}">
                <a16:creationId xmlns:a16="http://schemas.microsoft.com/office/drawing/2014/main" id="{A1828B58-814A-B431-D6B4-B6D7A8AFF902}"/>
              </a:ext>
            </a:extLst>
          </p:cNvPr>
          <p:cNvSpPr txBox="1">
            <a:spLocks/>
          </p:cNvSpPr>
          <p:nvPr/>
        </p:nvSpPr>
        <p:spPr>
          <a:xfrm>
            <a:off x="5775783" y="2615205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Cuestionario</a:t>
            </a:r>
            <a:r>
              <a:rPr lang="en-US" sz="1800" dirty="0">
                <a:latin typeface="Hanken Grotesk" charset="0"/>
              </a:rPr>
              <a:t> de 40 </a:t>
            </a:r>
            <a:r>
              <a:rPr lang="en-US" sz="1800" dirty="0" err="1">
                <a:latin typeface="Hanken Grotesk" charset="0"/>
              </a:rPr>
              <a:t>ítems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1FDE7B-1EED-1BF7-AE80-977CDAECD26A}"/>
              </a:ext>
            </a:extLst>
          </p:cNvPr>
          <p:cNvCxnSpPr>
            <a:cxnSpLocks/>
          </p:cNvCxnSpPr>
          <p:nvPr/>
        </p:nvCxnSpPr>
        <p:spPr>
          <a:xfrm flipH="1">
            <a:off x="5204981" y="1306952"/>
            <a:ext cx="1557" cy="20336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304293-C7B9-7F9C-A93E-91218F2052B1}"/>
              </a:ext>
            </a:extLst>
          </p:cNvPr>
          <p:cNvCxnSpPr/>
          <p:nvPr/>
        </p:nvCxnSpPr>
        <p:spPr>
          <a:xfrm>
            <a:off x="5204981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222C4F-DF97-D6E8-EE03-2F791CC07610}"/>
              </a:ext>
            </a:extLst>
          </p:cNvPr>
          <p:cNvCxnSpPr/>
          <p:nvPr/>
        </p:nvCxnSpPr>
        <p:spPr>
          <a:xfrm>
            <a:off x="5204981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550;p47">
            <a:extLst>
              <a:ext uri="{FF2B5EF4-FFF2-40B4-BE49-F238E27FC236}">
                <a16:creationId xmlns:a16="http://schemas.microsoft.com/office/drawing/2014/main" id="{640E77FD-5581-6416-5C16-B7F71B9EA4CF}"/>
              </a:ext>
            </a:extLst>
          </p:cNvPr>
          <p:cNvSpPr txBox="1">
            <a:spLocks/>
          </p:cNvSpPr>
          <p:nvPr/>
        </p:nvSpPr>
        <p:spPr>
          <a:xfrm>
            <a:off x="5779661" y="2075339"/>
            <a:ext cx="1793168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5 Dimensiones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12E164-5E24-64BC-B586-6C3B7A80DA53}"/>
              </a:ext>
            </a:extLst>
          </p:cNvPr>
          <p:cNvCxnSpPr/>
          <p:nvPr/>
        </p:nvCxnSpPr>
        <p:spPr>
          <a:xfrm>
            <a:off x="5204981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550;p47">
            <a:extLst>
              <a:ext uri="{FF2B5EF4-FFF2-40B4-BE49-F238E27FC236}">
                <a16:creationId xmlns:a16="http://schemas.microsoft.com/office/drawing/2014/main" id="{9E1BE03C-883C-DDC1-D886-F488D3DD42F3}"/>
              </a:ext>
            </a:extLst>
          </p:cNvPr>
          <p:cNvSpPr txBox="1">
            <a:spLocks/>
          </p:cNvSpPr>
          <p:nvPr/>
        </p:nvSpPr>
        <p:spPr>
          <a:xfrm>
            <a:off x="5775788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19AC1C-C48A-D662-C549-F3829891A9E7}"/>
              </a:ext>
            </a:extLst>
          </p:cNvPr>
          <p:cNvCxnSpPr>
            <a:cxnSpLocks/>
          </p:cNvCxnSpPr>
          <p:nvPr/>
        </p:nvCxnSpPr>
        <p:spPr>
          <a:xfrm>
            <a:off x="5204981" y="3342948"/>
            <a:ext cx="5518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550;p47">
            <a:extLst>
              <a:ext uri="{FF2B5EF4-FFF2-40B4-BE49-F238E27FC236}">
                <a16:creationId xmlns:a16="http://schemas.microsoft.com/office/drawing/2014/main" id="{DFDF288F-1050-B699-27CD-E39D6FCD0478}"/>
              </a:ext>
            </a:extLst>
          </p:cNvPr>
          <p:cNvSpPr txBox="1">
            <a:spLocks/>
          </p:cNvSpPr>
          <p:nvPr/>
        </p:nvSpPr>
        <p:spPr>
          <a:xfrm>
            <a:off x="5755251" y="3135913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20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50" name="Google Shape;290;p33">
            <a:extLst>
              <a:ext uri="{FF2B5EF4-FFF2-40B4-BE49-F238E27FC236}">
                <a16:creationId xmlns:a16="http://schemas.microsoft.com/office/drawing/2014/main" id="{8F676C15-AA71-DD2B-7A3F-ACDD22E5185C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6021984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Fuente: </a:t>
            </a:r>
            <a:r>
              <a:rPr lang="en-US" sz="1200" i="1" dirty="0"/>
              <a:t>A. F. Grasha, "Teaching with Style" Pittsburgh, PA: Alliance Publishers, 1996.</a:t>
            </a:r>
            <a:r>
              <a:rPr lang="es-PA" sz="1200" i="1" dirty="0"/>
              <a:t>  </a:t>
            </a:r>
            <a:endParaRPr lang="en-US" sz="1200" i="1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2C0272-296F-7624-7A9F-553BB3F3FF21}"/>
              </a:ext>
            </a:extLst>
          </p:cNvPr>
          <p:cNvCxnSpPr>
            <a:cxnSpLocks/>
          </p:cNvCxnSpPr>
          <p:nvPr/>
        </p:nvCxnSpPr>
        <p:spPr>
          <a:xfrm>
            <a:off x="2320011" y="3462861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6F5873-F48B-715B-0CB9-D66D0203791A}"/>
              </a:ext>
            </a:extLst>
          </p:cNvPr>
          <p:cNvCxnSpPr>
            <a:cxnSpLocks/>
          </p:cNvCxnSpPr>
          <p:nvPr/>
        </p:nvCxnSpPr>
        <p:spPr>
          <a:xfrm>
            <a:off x="2320011" y="3877722"/>
            <a:ext cx="4181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F12D8-2191-5B01-4A20-E7441C04B04E}"/>
              </a:ext>
            </a:extLst>
          </p:cNvPr>
          <p:cNvCxnSpPr>
            <a:cxnSpLocks/>
          </p:cNvCxnSpPr>
          <p:nvPr/>
        </p:nvCxnSpPr>
        <p:spPr>
          <a:xfrm>
            <a:off x="6511011" y="3462861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7BC917-AB48-645D-1594-41F095E4308B}"/>
              </a:ext>
            </a:extLst>
          </p:cNvPr>
          <p:cNvCxnSpPr>
            <a:cxnSpLocks/>
          </p:cNvCxnSpPr>
          <p:nvPr/>
        </p:nvCxnSpPr>
        <p:spPr>
          <a:xfrm>
            <a:off x="4415511" y="3888311"/>
            <a:ext cx="0" cy="313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3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4" grpId="0"/>
      <p:bldP spid="15" grpId="0"/>
      <p:bldP spid="34" grpId="0"/>
      <p:bldP spid="36" grpId="0"/>
      <p:bldP spid="38" grpId="0"/>
      <p:bldP spid="39" grpId="0"/>
      <p:bldP spid="44" grpId="0"/>
      <p:bldP spid="47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65023" y="241621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Aprendizaje (Estudiante)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DC094C-3177-259B-903F-E58510E3D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21462"/>
              </p:ext>
            </p:extLst>
          </p:nvPr>
        </p:nvGraphicFramePr>
        <p:xfrm>
          <a:off x="368300" y="970275"/>
          <a:ext cx="4714476" cy="81484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891244">
                  <a:extLst>
                    <a:ext uri="{9D8B030D-6E8A-4147-A177-3AD203B41FA5}">
                      <a16:colId xmlns:a16="http://schemas.microsoft.com/office/drawing/2014/main" val="995078707"/>
                    </a:ext>
                  </a:extLst>
                </a:gridCol>
                <a:gridCol w="620055">
                  <a:extLst>
                    <a:ext uri="{9D8B030D-6E8A-4147-A177-3AD203B41FA5}">
                      <a16:colId xmlns:a16="http://schemas.microsoft.com/office/drawing/2014/main" val="18285959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50681217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83275393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04205688"/>
                    </a:ext>
                  </a:extLst>
                </a:gridCol>
                <a:gridCol w="802877">
                  <a:extLst>
                    <a:ext uri="{9D8B030D-6E8A-4147-A177-3AD203B41FA5}">
                      <a16:colId xmlns:a16="http://schemas.microsoft.com/office/drawing/2014/main" val="1765143102"/>
                    </a:ext>
                  </a:extLst>
                </a:gridCol>
              </a:tblGrid>
              <a:tr h="555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Evitativo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7599174"/>
                  </a:ext>
                </a:extLst>
              </a:tr>
              <a:tr h="259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5.2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0.8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3.7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4.1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2.6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1.4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051732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90B570-0A78-8D76-A0FB-EC284AF91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418146"/>
              </p:ext>
            </p:extLst>
          </p:nvPr>
        </p:nvGraphicFramePr>
        <p:xfrm>
          <a:off x="368301" y="1746555"/>
          <a:ext cx="4714475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BBC530-23B1-DB15-21CB-7CBCDDAA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79086"/>
              </p:ext>
            </p:extLst>
          </p:nvPr>
        </p:nvGraphicFramePr>
        <p:xfrm>
          <a:off x="5376378" y="763254"/>
          <a:ext cx="3302599" cy="413862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15539">
                  <a:extLst>
                    <a:ext uri="{9D8B030D-6E8A-4147-A177-3AD203B41FA5}">
                      <a16:colId xmlns:a16="http://schemas.microsoft.com/office/drawing/2014/main" val="4015827831"/>
                    </a:ext>
                  </a:extLst>
                </a:gridCol>
                <a:gridCol w="1143530">
                  <a:extLst>
                    <a:ext uri="{9D8B030D-6E8A-4147-A177-3AD203B41FA5}">
                      <a16:colId xmlns:a16="http://schemas.microsoft.com/office/drawing/2014/main" val="3136037100"/>
                    </a:ext>
                  </a:extLst>
                </a:gridCol>
                <a:gridCol w="1143530">
                  <a:extLst>
                    <a:ext uri="{9D8B030D-6E8A-4147-A177-3AD203B41FA5}">
                      <a16:colId xmlns:a16="http://schemas.microsoft.com/office/drawing/2014/main" val="4148203157"/>
                    </a:ext>
                  </a:extLst>
                </a:gridCol>
              </a:tblGrid>
              <a:tr h="144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Rango Etario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Estilo de Aprendizaje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Porcentaje (%)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224430898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15 - 18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(158/210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6.96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91771358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25.95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62290429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47.47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4926399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07915255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518732144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19.62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839603442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19-22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(37/210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5.41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189230576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32.43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08486754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37.84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06520223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5.41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301563994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465775444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18.92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522846213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23-28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(9/210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 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595924262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33.33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553265129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44.44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56598670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727806898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665896378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22.22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089277404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Más de 29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(6/210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751104743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16.67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18029702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66.67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879619370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637749609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4020519583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16.67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55106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01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5645</TotalTime>
  <Words>1430</Words>
  <Application>Microsoft Office PowerPoint</Application>
  <PresentationFormat>On-screen Show (16:9)</PresentationFormat>
  <Paragraphs>365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Figtree Black</vt:lpstr>
      <vt:lpstr>Lato</vt:lpstr>
      <vt:lpstr>Arial</vt:lpstr>
      <vt:lpstr>Hanken Grotesk</vt:lpstr>
      <vt:lpstr>Montserrat</vt:lpstr>
      <vt:lpstr>Cambria Math</vt:lpstr>
      <vt:lpstr>Elegant Black &amp; White Thesis Defense by Slidesgo</vt:lpstr>
      <vt:lpstr>Emparejamiento Aproximado entre Estudiantes y Tutores en las Intervenciones Educativas de la Fundación Ayudinga</vt:lpstr>
      <vt:lpstr>Gracias al Apoyo de:</vt:lpstr>
      <vt:lpstr>Sobre #PilandoAndo</vt:lpstr>
      <vt:lpstr>Estado Previo de #PilandoAndo</vt:lpstr>
      <vt:lpstr>Preguntas de Investigación</vt:lpstr>
      <vt:lpstr>Propuesta Sistémica para #PilandoAndo</vt:lpstr>
      <vt:lpstr>Diseño del Experimento</vt:lpstr>
      <vt:lpstr>Variables de Estudio</vt:lpstr>
      <vt:lpstr>Estilo de Aprendizaje (Estudiante)</vt:lpstr>
      <vt:lpstr>Estilo de Enseñanza (Tutor)</vt:lpstr>
      <vt:lpstr>La Ruta del Dato</vt:lpstr>
      <vt:lpstr>Sistema de Gestión Educativa | #PilandoAndo</vt:lpstr>
      <vt:lpstr>Relación Estudiante - Tutor</vt:lpstr>
      <vt:lpstr>Modelo Matemático de Emparejamiento</vt:lpstr>
      <vt:lpstr>Modelo Matemático de Emparejamiento</vt:lpstr>
      <vt:lpstr>Algoritmo de Emparejamiento</vt:lpstr>
      <vt:lpstr>Algoritmo de Emparejamiento</vt:lpstr>
      <vt:lpstr>Resultado del Algoritmo de Emparejamiento</vt:lpstr>
      <vt:lpstr>Análisis de Sensibilidad | Estudiantes</vt:lpstr>
      <vt:lpstr>Análisis de Sensibilidad | Tutores</vt:lpstr>
      <vt:lpstr>Informe del Sistema de Gestión Educativa</vt:lpstr>
      <vt:lpstr>Conclusiones</vt:lpstr>
      <vt:lpstr>Trabajos Futuros</vt:lpstr>
      <vt:lpstr>Por los que estuvieron, los que están y los que estarán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Emparejamiento Aproximado entre Estudiantes y Tutores en las Intervenciones Educativas de la Fundación Ayudinga</dc:title>
  <dc:creator>JOHEL BATISTA</dc:creator>
  <cp:lastModifiedBy>JOHEL BATISTA</cp:lastModifiedBy>
  <cp:revision>61</cp:revision>
  <dcterms:modified xsi:type="dcterms:W3CDTF">2023-11-17T07:23:47Z</dcterms:modified>
</cp:coreProperties>
</file>